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6" r:id="rId2"/>
    <p:sldId id="279" r:id="rId3"/>
    <p:sldId id="345" r:id="rId4"/>
    <p:sldId id="337" r:id="rId5"/>
    <p:sldId id="321" r:id="rId6"/>
    <p:sldId id="332" r:id="rId7"/>
    <p:sldId id="341" r:id="rId8"/>
    <p:sldId id="348" r:id="rId9"/>
    <p:sldId id="333" r:id="rId10"/>
    <p:sldId id="349" r:id="rId11"/>
    <p:sldId id="346" r:id="rId12"/>
    <p:sldId id="331" r:id="rId13"/>
    <p:sldId id="336" r:id="rId14"/>
    <p:sldId id="338" r:id="rId15"/>
    <p:sldId id="334" r:id="rId16"/>
    <p:sldId id="318" r:id="rId17"/>
    <p:sldId id="330" r:id="rId18"/>
    <p:sldId id="317" r:id="rId19"/>
    <p:sldId id="314" r:id="rId20"/>
    <p:sldId id="315" r:id="rId2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86420" autoAdjust="0"/>
  </p:normalViewPr>
  <p:slideViewPr>
    <p:cSldViewPr>
      <p:cViewPr varScale="1">
        <p:scale>
          <a:sx n="76" d="100"/>
          <a:sy n="76" d="100"/>
        </p:scale>
        <p:origin x="396"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15-11-2021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NvidiaAoHTraining/blob/master/ABAP%20on%20HANA/Day%2016/MetaData%20Extension%20with%20UI%20Annotations.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NvidiaAoHTraining/blob/master/ABAP%20on%20HANA/Day%2016/CDS%20BOPF%20Scenario.txt" TargetMode="Externa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tiff"/><Relationship Id="rId1" Type="http://schemas.openxmlformats.org/officeDocument/2006/relationships/slideLayout" Target="../slideLayouts/slideLayout8.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9.tiff"/><Relationship Id="rId5" Type="http://schemas.openxmlformats.org/officeDocument/2006/relationships/image" Target="../media/image28.tiff"/><Relationship Id="rId10" Type="http://schemas.openxmlformats.org/officeDocument/2006/relationships/image" Target="../media/image4.png"/><Relationship Id="rId4" Type="http://schemas.openxmlformats.org/officeDocument/2006/relationships/image" Target="../media/image27.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2.jpg"/><Relationship Id="rId7" Type="http://schemas.openxmlformats.org/officeDocument/2006/relationships/image" Target="../media/image3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NvidiaAoHTraining/blob/master/ABAP%20on%20HANA/Day%2016/CDS%20View%20for%20Use%20Case.tx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a:solidFill>
                  <a:schemeClr val="bg1"/>
                </a:solidFill>
                <a:latin typeface="Patua One" pitchFamily="2" charset="0"/>
              </a:rPr>
              <a:t>ABAP on Hana</a:t>
            </a:r>
            <a:br>
              <a:rPr lang="en-IN" sz="6000" b="0" dirty="0">
                <a:solidFill>
                  <a:schemeClr val="bg1"/>
                </a:solidFill>
                <a:latin typeface="Patua One" pitchFamily="2" charset="0"/>
              </a:rPr>
            </a:br>
            <a:r>
              <a:rPr lang="en-IN" sz="6000" b="0" dirty="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39479"/>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16</a:t>
            </a:r>
            <a:endParaRPr lang="en-US" sz="4400" dirty="0">
              <a:latin typeface="Cooper Black" panose="0208090404030B020404" pitchFamily="18" charset="0"/>
            </a:endParaRPr>
          </a:p>
        </p:txBody>
      </p:sp>
      <p:pic>
        <p:nvPicPr>
          <p:cNvPr id="12" name="Picture 11"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836" y="260648"/>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69688" y="227909"/>
            <a:ext cx="10969943" cy="711081"/>
          </a:xfrm>
        </p:spPr>
        <p:txBody>
          <a:bodyPr>
            <a:noAutofit/>
          </a:bodyPr>
          <a:lstStyle/>
          <a:p>
            <a:r>
              <a:rPr lang="en-US" dirty="0">
                <a:solidFill>
                  <a:schemeClr val="bg1"/>
                </a:solidFill>
                <a:latin typeface="Cooper Black" panose="0208090404030B020404" pitchFamily="18" charset="0"/>
              </a:rPr>
              <a:t>UI Annotations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133059" y="1053372"/>
            <a:ext cx="5247619" cy="5209524"/>
          </a:xfrm>
          <a:prstGeom prst="rect">
            <a:avLst/>
          </a:prstGeom>
        </p:spPr>
      </p:pic>
      <p:sp>
        <p:nvSpPr>
          <p:cNvPr id="8" name="Rounded Rectangle 7"/>
          <p:cNvSpPr/>
          <p:nvPr/>
        </p:nvSpPr>
        <p:spPr bwMode="gray">
          <a:xfrm>
            <a:off x="3502124" y="5030088"/>
            <a:ext cx="2098350"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Line item Annotation </a:t>
            </a:r>
          </a:p>
        </p:txBody>
      </p:sp>
      <p:grpSp>
        <p:nvGrpSpPr>
          <p:cNvPr id="9" name="Group 8"/>
          <p:cNvGrpSpPr/>
          <p:nvPr/>
        </p:nvGrpSpPr>
        <p:grpSpPr>
          <a:xfrm>
            <a:off x="6343660" y="5130541"/>
            <a:ext cx="1427302" cy="129386"/>
            <a:chOff x="4382180" y="3061155"/>
            <a:chExt cx="1427963" cy="129446"/>
          </a:xfrm>
        </p:grpSpPr>
        <p:sp>
          <p:nvSpPr>
            <p:cNvPr id="10" name="Pie 9"/>
            <p:cNvSpPr/>
            <p:nvPr/>
          </p:nvSpPr>
          <p:spPr bwMode="gray">
            <a:xfrm>
              <a:off x="4382180" y="3061155"/>
              <a:ext cx="119291" cy="129443"/>
            </a:xfrm>
            <a:prstGeom prst="pie">
              <a:avLst>
                <a:gd name="adj1" fmla="val 5399995"/>
                <a:gd name="adj2" fmla="val 16200000"/>
              </a:avLst>
            </a:prstGeom>
            <a:solidFill>
              <a:schemeClr val="accent5"/>
            </a:solidFill>
            <a:ln w="6350" algn="ctr">
              <a:solidFill>
                <a:schemeClr val="accent5"/>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2" name="Straight Connector 11"/>
            <p:cNvCxnSpPr/>
            <p:nvPr/>
          </p:nvCxnSpPr>
          <p:spPr>
            <a:xfrm flipV="1">
              <a:off x="4441826" y="3190600"/>
              <a:ext cx="1368317"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p:nvPr/>
        </p:nvCxnSpPr>
        <p:spPr>
          <a:xfrm flipV="1">
            <a:off x="5600473" y="5167036"/>
            <a:ext cx="743188" cy="930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6350287" y="4581128"/>
            <a:ext cx="1427302" cy="129386"/>
            <a:chOff x="4382180" y="3061155"/>
            <a:chExt cx="1427963" cy="129446"/>
          </a:xfrm>
          <a:solidFill>
            <a:srgbClr val="FF0000"/>
          </a:solidFill>
        </p:grpSpPr>
        <p:sp>
          <p:nvSpPr>
            <p:cNvPr id="15" name="Pie 14"/>
            <p:cNvSpPr/>
            <p:nvPr/>
          </p:nvSpPr>
          <p:spPr bwMode="gray">
            <a:xfrm>
              <a:off x="4382180" y="3061155"/>
              <a:ext cx="119291" cy="129443"/>
            </a:xfrm>
            <a:prstGeom prst="pie">
              <a:avLst>
                <a:gd name="adj1" fmla="val 5399995"/>
                <a:gd name="adj2" fmla="val 16200000"/>
              </a:avLst>
            </a:prstGeom>
            <a:grpFill/>
            <a:ln w="6350" algn="ctr">
              <a:solidFill>
                <a:srgbClr val="FF000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6" name="Straight Connector 15"/>
            <p:cNvCxnSpPr/>
            <p:nvPr/>
          </p:nvCxnSpPr>
          <p:spPr>
            <a:xfrm flipV="1">
              <a:off x="4441826" y="3190600"/>
              <a:ext cx="1368317" cy="1"/>
            </a:xfrm>
            <a:prstGeom prst="line">
              <a:avLst/>
            </a:prstGeom>
            <a:grpFill/>
            <a:ln w="63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8" name="Rounded Rectangle 17"/>
          <p:cNvSpPr/>
          <p:nvPr/>
        </p:nvSpPr>
        <p:spPr bwMode="gray">
          <a:xfrm>
            <a:off x="3142084" y="4509120"/>
            <a:ext cx="2484473" cy="323502"/>
          </a:xfrm>
          <a:prstGeom prst="roundRect">
            <a:avLst>
              <a:gd name="adj" fmla="val 50000"/>
            </a:avLst>
          </a:prstGeom>
          <a:noFill/>
          <a:ln w="9525" algn="ctr">
            <a:solidFill>
              <a:srgbClr val="FF0000"/>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smtClean="0">
                <a:solidFill>
                  <a:schemeClr val="bg1"/>
                </a:solidFill>
                <a:ea typeface="Arial Unicode MS" pitchFamily="34" charset="-128"/>
                <a:cs typeface="Arial Unicode MS" pitchFamily="34" charset="-128"/>
              </a:rPr>
              <a:t>Identification </a:t>
            </a:r>
            <a:r>
              <a:rPr lang="en-GB" sz="1600" kern="0" dirty="0">
                <a:solidFill>
                  <a:schemeClr val="bg1"/>
                </a:solidFill>
                <a:ea typeface="Arial Unicode MS" pitchFamily="34" charset="-128"/>
                <a:cs typeface="Arial Unicode MS" pitchFamily="34" charset="-128"/>
              </a:rPr>
              <a:t>Annotation </a:t>
            </a:r>
          </a:p>
        </p:txBody>
      </p:sp>
      <p:cxnSp>
        <p:nvCxnSpPr>
          <p:cNvPr id="19" name="Straight Connector 18"/>
          <p:cNvCxnSpPr/>
          <p:nvPr/>
        </p:nvCxnSpPr>
        <p:spPr>
          <a:xfrm flipV="1">
            <a:off x="5626556" y="4646068"/>
            <a:ext cx="743188" cy="9305"/>
          </a:xfrm>
          <a:prstGeom prst="line">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29567" y="971460"/>
            <a:ext cx="4556734" cy="646331"/>
          </a:xfrm>
          <a:prstGeom prst="rect">
            <a:avLst/>
          </a:prstGeom>
        </p:spPr>
        <p:txBody>
          <a:bodyPr wrap="square">
            <a:spAutoFit/>
          </a:bodyPr>
          <a:lstStyle/>
          <a:p>
            <a:pPr algn="just"/>
            <a:r>
              <a:rPr lang="en-US" sz="1800" dirty="0" smtClean="0">
                <a:solidFill>
                  <a:schemeClr val="bg1"/>
                </a:solidFill>
              </a:rPr>
              <a:t>Exercise :-</a:t>
            </a:r>
          </a:p>
          <a:p>
            <a:pPr algn="just"/>
            <a:r>
              <a:rPr lang="en-US" sz="1800" dirty="0" smtClean="0">
                <a:solidFill>
                  <a:schemeClr val="bg1"/>
                </a:solidFill>
                <a:hlinkClick r:id="rId4"/>
              </a:rPr>
              <a:t>Metadata Extension Code for UI Annotation</a:t>
            </a:r>
            <a:endParaRPr lang="en-US" sz="1800" dirty="0">
              <a:solidFill>
                <a:schemeClr val="bg1"/>
              </a:solidFill>
            </a:endParaRPr>
          </a:p>
        </p:txBody>
      </p:sp>
    </p:spTree>
    <p:extLst>
      <p:ext uri="{BB962C8B-B14F-4D97-AF65-F5344CB8AC3E}">
        <p14:creationId xmlns:p14="http://schemas.microsoft.com/office/powerpoint/2010/main" val="33472669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0" y="175910"/>
            <a:ext cx="10969943" cy="711081"/>
          </a:xfrm>
        </p:spPr>
        <p:txBody>
          <a:bodyPr>
            <a:noAutofit/>
          </a:bodyPr>
          <a:lstStyle/>
          <a:p>
            <a:r>
              <a:rPr lang="en-US" dirty="0">
                <a:solidFill>
                  <a:schemeClr val="bg1"/>
                </a:solidFill>
                <a:latin typeface="Cooper Black" panose="0208090404030B020404" pitchFamily="18" charset="0"/>
              </a:rPr>
              <a:t>CDS BOPF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6"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562536" y="1142657"/>
            <a:ext cx="11226800" cy="2076218"/>
          </a:xfrm>
          <a:prstGeom prst="rect">
            <a:avLst/>
          </a:prstGeom>
        </p:spPr>
      </p:pic>
      <p:sp>
        <p:nvSpPr>
          <p:cNvPr id="27" name="Rectangle 26"/>
          <p:cNvSpPr/>
          <p:nvPr/>
        </p:nvSpPr>
        <p:spPr>
          <a:xfrm>
            <a:off x="615549" y="3762187"/>
            <a:ext cx="11050189" cy="1754326"/>
          </a:xfrm>
          <a:prstGeom prst="rect">
            <a:avLst/>
          </a:prstGeom>
        </p:spPr>
        <p:txBody>
          <a:bodyPr wrap="square">
            <a:spAutoFit/>
          </a:bodyPr>
          <a:lstStyle/>
          <a:p>
            <a:pPr algn="just"/>
            <a:r>
              <a:rPr lang="en-US" sz="1800" dirty="0">
                <a:solidFill>
                  <a:schemeClr val="bg1"/>
                </a:solidFill>
              </a:rPr>
              <a:t>The Business Object Processing Framework is an ABAP OO-based framework that provides a set of generic services and functionalities to speed up, standardize, and modularize your development. BOPF manages the entire life cycle of your business objects and covers all aspects of your business application development. Instead of expending effort for developing an application infrastructure, the developer can focus on the individual business logic. Using BOPF, you get the whole application infrastructure and integration of various components for free. This allows you to rapidly build applications on a stable and customer-proved infrastructure.</a:t>
            </a:r>
          </a:p>
        </p:txBody>
      </p:sp>
    </p:spTree>
    <p:extLst>
      <p:ext uri="{BB962C8B-B14F-4D97-AF65-F5344CB8AC3E}">
        <p14:creationId xmlns:p14="http://schemas.microsoft.com/office/powerpoint/2010/main" val="50925308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28044" y="188640"/>
            <a:ext cx="10969943" cy="711081"/>
          </a:xfrm>
        </p:spPr>
        <p:txBody>
          <a:bodyPr>
            <a:noAutofit/>
          </a:bodyPr>
          <a:lstStyle/>
          <a:p>
            <a:r>
              <a:rPr lang="en-US" dirty="0">
                <a:solidFill>
                  <a:schemeClr val="bg1"/>
                </a:solidFill>
                <a:latin typeface="Cooper Black" panose="0208090404030B020404" pitchFamily="18" charset="0"/>
              </a:rPr>
              <a:t>Flow of CDS Views in Hierarchy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8" name="Rectangle 7">
            <a:extLst>
              <a:ext uri="{FF2B5EF4-FFF2-40B4-BE49-F238E27FC236}">
                <a16:creationId xmlns:a16="http://schemas.microsoft.com/office/drawing/2014/main" xmlns="" id="{5C783628-D0DC-4CAF-9260-A0F467A45D0C}"/>
              </a:ext>
            </a:extLst>
          </p:cNvPr>
          <p:cNvSpPr/>
          <p:nvPr/>
        </p:nvSpPr>
        <p:spPr>
          <a:xfrm>
            <a:off x="619778" y="1080838"/>
            <a:ext cx="8460509" cy="4801314"/>
          </a:xfrm>
          <a:prstGeom prst="rect">
            <a:avLst/>
          </a:prstGeom>
        </p:spPr>
        <p:txBody>
          <a:bodyPr wrap="square">
            <a:spAutoFit/>
          </a:bodyPr>
          <a:lstStyle/>
          <a:p>
            <a:pPr algn="just"/>
            <a:r>
              <a:rPr lang="en-US" sz="1800" dirty="0">
                <a:solidFill>
                  <a:schemeClr val="bg1"/>
                </a:solidFill>
                <a:latin typeface="SAPBook"/>
              </a:rPr>
              <a:t>The </a:t>
            </a:r>
            <a:r>
              <a:rPr lang="en-US" sz="1800" b="1" dirty="0">
                <a:solidFill>
                  <a:schemeClr val="bg1"/>
                </a:solidFill>
                <a:latin typeface="SAPBook"/>
              </a:rPr>
              <a:t>business objects </a:t>
            </a:r>
            <a:r>
              <a:rPr lang="en-US" sz="1800" dirty="0">
                <a:solidFill>
                  <a:schemeClr val="bg1"/>
                </a:solidFill>
                <a:latin typeface="SAPBook"/>
              </a:rPr>
              <a:t>are the basic units of the BOPF-based programming model. Business applications or processes operate on certain business objects. </a:t>
            </a:r>
          </a:p>
          <a:p>
            <a:pPr algn="just"/>
            <a:endParaRPr lang="en-US" sz="1800" dirty="0">
              <a:solidFill>
                <a:schemeClr val="bg1"/>
              </a:solidFill>
              <a:latin typeface="SAPBook"/>
            </a:endParaRPr>
          </a:p>
          <a:p>
            <a:pPr algn="just"/>
            <a:r>
              <a:rPr lang="en-US" sz="1800" dirty="0">
                <a:solidFill>
                  <a:schemeClr val="bg1"/>
                </a:solidFill>
                <a:latin typeface="SAPBook"/>
              </a:rPr>
              <a:t>A business object is represented as a hierarchical tree of nodes. A single node includes a set of semantically related business object data and the corresponding business logic. </a:t>
            </a:r>
          </a:p>
          <a:p>
            <a:pPr algn="just"/>
            <a:endParaRPr lang="en-US" sz="1800" dirty="0">
              <a:solidFill>
                <a:schemeClr val="bg1"/>
              </a:solidFill>
              <a:latin typeface="SAPBook"/>
            </a:endParaRPr>
          </a:p>
          <a:p>
            <a:pPr algn="just"/>
            <a:r>
              <a:rPr lang="en-US" sz="1800" dirty="0">
                <a:solidFill>
                  <a:schemeClr val="bg1"/>
                </a:solidFill>
                <a:latin typeface="SAPBook"/>
              </a:rPr>
              <a:t>On the technical level, each node is implemented with a regular Dictionary table, where each node instance corresponds to a single table entry (table rows). </a:t>
            </a:r>
          </a:p>
          <a:p>
            <a:pPr algn="just"/>
            <a:endParaRPr lang="en-US" sz="1800" dirty="0">
              <a:solidFill>
                <a:schemeClr val="bg1"/>
              </a:solidFill>
              <a:latin typeface="SAPBook"/>
            </a:endParaRPr>
          </a:p>
          <a:p>
            <a:pPr algn="just"/>
            <a:r>
              <a:rPr lang="en-US" sz="1800" dirty="0">
                <a:solidFill>
                  <a:schemeClr val="bg1"/>
                </a:solidFill>
                <a:latin typeface="SAPBook"/>
              </a:rPr>
              <a:t>Nodes, attributes, and alternative keys set up the </a:t>
            </a:r>
            <a:r>
              <a:rPr lang="en-US" sz="1800" b="1" dirty="0">
                <a:solidFill>
                  <a:schemeClr val="bg1"/>
                </a:solidFill>
                <a:latin typeface="SAPBook"/>
              </a:rPr>
              <a:t>data part</a:t>
            </a:r>
            <a:r>
              <a:rPr lang="en-US" sz="1800" dirty="0">
                <a:solidFill>
                  <a:schemeClr val="bg1"/>
                </a:solidFill>
                <a:latin typeface="SAPBook"/>
              </a:rPr>
              <a:t> of a business object. Again from a technical viewpoint, attributes form the columns of the table. A node serves as an anchor point for connecting the business logic of the business object.</a:t>
            </a:r>
          </a:p>
          <a:p>
            <a:pPr algn="just"/>
            <a:endParaRPr lang="en-US" sz="1800" dirty="0">
              <a:solidFill>
                <a:schemeClr val="bg1"/>
              </a:solidFill>
              <a:latin typeface="SAPBook"/>
            </a:endParaRPr>
          </a:p>
          <a:p>
            <a:pPr algn="just"/>
            <a:r>
              <a:rPr lang="en-US" sz="1800" dirty="0">
                <a:solidFill>
                  <a:schemeClr val="bg1"/>
                </a:solidFill>
                <a:latin typeface="SAPBook"/>
              </a:rPr>
              <a:t>For each node, several types of entities can be defined to form the specific </a:t>
            </a:r>
            <a:r>
              <a:rPr lang="en-US" sz="1800" b="1" dirty="0">
                <a:solidFill>
                  <a:schemeClr val="bg1"/>
                </a:solidFill>
                <a:latin typeface="SAPBook"/>
              </a:rPr>
              <a:t>business logic part</a:t>
            </a:r>
            <a:r>
              <a:rPr lang="en-US" sz="1800" dirty="0">
                <a:solidFill>
                  <a:schemeClr val="bg1"/>
                </a:solidFill>
                <a:latin typeface="SAPBook"/>
              </a:rPr>
              <a:t> of a business object.</a:t>
            </a:r>
            <a:endParaRPr lang="en-US" sz="1800" b="0" i="0" dirty="0">
              <a:solidFill>
                <a:schemeClr val="bg1"/>
              </a:solidFill>
              <a:effectLst/>
              <a:latin typeface="SAPBook"/>
            </a:endParaRPr>
          </a:p>
        </p:txBody>
      </p:sp>
      <p:pic>
        <p:nvPicPr>
          <p:cNvPr id="9" name="Picture 8" descr="49 Visual Hierarchy Illustrations &amp;amp; Clip Art - iStock">
            <a:extLst>
              <a:ext uri="{FF2B5EF4-FFF2-40B4-BE49-F238E27FC236}">
                <a16:creationId xmlns:a16="http://schemas.microsoft.com/office/drawing/2014/main" xmlns="" id="{BBFC21DA-2C68-4DE1-908D-755A7560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86" r="12488" b="22787"/>
          <a:stretch/>
        </p:blipFill>
        <p:spPr bwMode="auto">
          <a:xfrm>
            <a:off x="9142348" y="1236919"/>
            <a:ext cx="2700965" cy="3435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45338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430343" y="201168"/>
            <a:ext cx="10969943" cy="711081"/>
          </a:xfrm>
        </p:spPr>
        <p:txBody>
          <a:bodyPr>
            <a:noAutofit/>
          </a:bodyPr>
          <a:lstStyle/>
          <a:p>
            <a:r>
              <a:rPr lang="en-IN" dirty="0">
                <a:solidFill>
                  <a:schemeClr val="bg1"/>
                </a:solidFill>
                <a:latin typeface="Cooper Black" panose="0208090404030B020404" pitchFamily="18" charset="0"/>
              </a:rPr>
              <a:t>Node of Business Object</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a16="http://schemas.microsoft.com/office/drawing/2014/main" xmlns="" id="{5C783628-D0DC-4CAF-9260-A0F467A45D0C}"/>
              </a:ext>
            </a:extLst>
          </p:cNvPr>
          <p:cNvSpPr/>
          <p:nvPr/>
        </p:nvSpPr>
        <p:spPr>
          <a:xfrm>
            <a:off x="430425" y="1132203"/>
            <a:ext cx="9912541" cy="4524315"/>
          </a:xfrm>
          <a:prstGeom prst="rect">
            <a:avLst/>
          </a:prstGeom>
        </p:spPr>
        <p:txBody>
          <a:bodyPr wrap="square">
            <a:spAutoFit/>
          </a:bodyPr>
          <a:lstStyle/>
          <a:p>
            <a:pPr fontAlgn="ctr"/>
            <a:r>
              <a:rPr lang="en-US" sz="1800" dirty="0">
                <a:solidFill>
                  <a:schemeClr val="bg1"/>
                </a:solidFill>
              </a:rPr>
              <a:t>Node Entity  ...is used...</a:t>
            </a:r>
          </a:p>
          <a:p>
            <a:pPr marL="285750" indent="-285750" fontAlgn="t">
              <a:buFont typeface="Arial" panose="020B0604020202020204" pitchFamily="34" charset="0"/>
              <a:buChar char="•"/>
            </a:pPr>
            <a:r>
              <a:rPr lang="en-US" sz="1800" dirty="0">
                <a:solidFill>
                  <a:schemeClr val="bg1"/>
                </a:solidFill>
              </a:rPr>
              <a:t>Action</a:t>
            </a:r>
          </a:p>
          <a:p>
            <a:pPr fontAlgn="t"/>
            <a:r>
              <a:rPr lang="en-US" sz="1800" dirty="0">
                <a:solidFill>
                  <a:schemeClr val="bg1"/>
                </a:solidFill>
              </a:rPr>
              <a:t>... to implement a service (operation or behavior) of a business object. An action is explicitly triggered by a service consumer, such as the user interface.</a:t>
            </a:r>
          </a:p>
          <a:p>
            <a:pPr marL="285750" indent="-285750" fontAlgn="t">
              <a:buFont typeface="Arial" panose="020B0604020202020204" pitchFamily="34" charset="0"/>
              <a:buChar char="•"/>
            </a:pPr>
            <a:r>
              <a:rPr lang="en-US" sz="1800" dirty="0">
                <a:solidFill>
                  <a:schemeClr val="bg1"/>
                </a:solidFill>
              </a:rPr>
              <a:t>Determination</a:t>
            </a:r>
          </a:p>
          <a:p>
            <a:pPr fontAlgn="t"/>
            <a:r>
              <a:rPr lang="en-US" sz="1800" dirty="0">
                <a:solidFill>
                  <a:schemeClr val="bg1"/>
                </a:solidFill>
              </a:rPr>
              <a:t>... to provide functions that are automatically executed as soon as certain trigger conditions are fulfilled. A determination is triggered internally due to changes made to the instance of a business object.</a:t>
            </a:r>
          </a:p>
          <a:p>
            <a:pPr marL="285750" indent="-285750" fontAlgn="t">
              <a:buFont typeface="Arial" panose="020B0604020202020204" pitchFamily="34" charset="0"/>
              <a:buChar char="•"/>
            </a:pPr>
            <a:r>
              <a:rPr lang="en-US" sz="1800" dirty="0">
                <a:solidFill>
                  <a:schemeClr val="bg1"/>
                </a:solidFill>
              </a:rPr>
              <a:t>Validation</a:t>
            </a:r>
          </a:p>
          <a:p>
            <a:pPr fontAlgn="t"/>
            <a:r>
              <a:rPr lang="en-US" sz="1800" dirty="0">
                <a:solidFill>
                  <a:schemeClr val="bg1"/>
                </a:solidFill>
              </a:rPr>
              <a:t>... to either validate whether a specific action can be executed on a specific node instance (action validations) or whether a set of node instances is consistent (consistency validations).</a:t>
            </a:r>
          </a:p>
          <a:p>
            <a:pPr marL="285750" indent="-285750" fontAlgn="t">
              <a:buFont typeface="Arial" panose="020B0604020202020204" pitchFamily="34" charset="0"/>
              <a:buChar char="•"/>
            </a:pPr>
            <a:r>
              <a:rPr lang="en-US" sz="1800" dirty="0">
                <a:solidFill>
                  <a:schemeClr val="bg1"/>
                </a:solidFill>
              </a:rPr>
              <a:t>Query</a:t>
            </a:r>
          </a:p>
          <a:p>
            <a:pPr fontAlgn="t"/>
            <a:r>
              <a:rPr lang="en-US" sz="1800" dirty="0">
                <a:solidFill>
                  <a:schemeClr val="bg1"/>
                </a:solidFill>
              </a:rPr>
              <a:t>... to search for business object instances that meet certain search criteria.</a:t>
            </a:r>
          </a:p>
          <a:p>
            <a:pPr marL="285750" indent="-285750" fontAlgn="t">
              <a:buFont typeface="Arial" panose="020B0604020202020204" pitchFamily="34" charset="0"/>
              <a:buChar char="•"/>
            </a:pPr>
            <a:r>
              <a:rPr lang="en-US" sz="1800" dirty="0">
                <a:solidFill>
                  <a:schemeClr val="bg1"/>
                </a:solidFill>
              </a:rPr>
              <a:t>Authorization Check</a:t>
            </a:r>
          </a:p>
          <a:p>
            <a:pPr fontAlgn="t"/>
            <a:r>
              <a:rPr lang="en-US" sz="1800" dirty="0">
                <a:solidFill>
                  <a:schemeClr val="bg1"/>
                </a:solidFill>
              </a:rPr>
              <a:t>... to provide an authorization concept for BO nodes (for their data and for the operations on their data).</a:t>
            </a:r>
          </a:p>
          <a:p>
            <a:pPr marL="285750" indent="-285750" fontAlgn="t">
              <a:buFont typeface="Arial" panose="020B0604020202020204" pitchFamily="34" charset="0"/>
              <a:buChar char="•"/>
            </a:pPr>
            <a:r>
              <a:rPr lang="en-US" sz="1800" dirty="0">
                <a:solidFill>
                  <a:schemeClr val="bg1"/>
                </a:solidFill>
              </a:rPr>
              <a:t>Association</a:t>
            </a:r>
          </a:p>
          <a:p>
            <a:pPr fontAlgn="t"/>
            <a:r>
              <a:rPr lang="en-US" sz="1800" dirty="0">
                <a:solidFill>
                  <a:schemeClr val="bg1"/>
                </a:solidFill>
              </a:rPr>
              <a:t>... to connect business object instances that are located on different nodes.</a:t>
            </a:r>
          </a:p>
        </p:txBody>
      </p:sp>
    </p:spTree>
    <p:extLst>
      <p:ext uri="{BB962C8B-B14F-4D97-AF65-F5344CB8AC3E}">
        <p14:creationId xmlns:p14="http://schemas.microsoft.com/office/powerpoint/2010/main" val="233457411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Development flow &amp; Artifacts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8" name="Group 7"/>
          <p:cNvGrpSpPr/>
          <p:nvPr/>
        </p:nvGrpSpPr>
        <p:grpSpPr>
          <a:xfrm>
            <a:off x="1621000" y="325563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8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3" name="Rounded Rectangle 12"/>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5" name="Rounded Rectangle 14"/>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 Definition</a:t>
                </a:r>
              </a:p>
            </p:txBody>
          </p:sp>
        </p:grpSp>
        <p:cxnSp>
          <p:nvCxnSpPr>
            <p:cNvPr id="12" name="Straight Connector 11"/>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4627471" y="5498981"/>
            <a:ext cx="1334377" cy="875180"/>
            <a:chOff x="3270480" y="5441054"/>
            <a:chExt cx="1404970" cy="875586"/>
          </a:xfrm>
        </p:grpSpPr>
        <p:sp>
          <p:nvSpPr>
            <p:cNvPr id="17" name="Can 16"/>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8" name="Can 17"/>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9" name="Can 18"/>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Database</a:t>
              </a:r>
              <a:br>
                <a:rPr lang="en-GB" sz="1800" kern="0" dirty="0">
                  <a:solidFill>
                    <a:schemeClr val="bg1"/>
                  </a:solidFill>
                  <a:ea typeface="Arial Unicode MS" pitchFamily="34" charset="-128"/>
                  <a:cs typeface="Arial Unicode MS" pitchFamily="34" charset="-128"/>
                </a:rPr>
              </a:br>
              <a:r>
                <a:rPr lang="en-GB" sz="1800" kern="0" dirty="0">
                  <a:solidFill>
                    <a:schemeClr val="bg1"/>
                  </a:solidFill>
                  <a:ea typeface="Arial Unicode MS" pitchFamily="34" charset="-128"/>
                  <a:cs typeface="Arial Unicode MS" pitchFamily="34" charset="-128"/>
                </a:rPr>
                <a:t> table</a:t>
              </a:r>
            </a:p>
          </p:txBody>
        </p:sp>
      </p:grpSp>
      <p:grpSp>
        <p:nvGrpSpPr>
          <p:cNvPr id="20" name="Group 19"/>
          <p:cNvGrpSpPr/>
          <p:nvPr/>
        </p:nvGrpSpPr>
        <p:grpSpPr>
          <a:xfrm>
            <a:off x="1876327" y="3841671"/>
            <a:ext cx="2666427" cy="774853"/>
            <a:chOff x="1518980" y="3619431"/>
            <a:chExt cx="2667661" cy="775211"/>
          </a:xfrm>
        </p:grpSpPr>
        <p:grpSp>
          <p:nvGrpSpPr>
            <p:cNvPr id="21" name="Group 20"/>
            <p:cNvGrpSpPr/>
            <p:nvPr/>
          </p:nvGrpSpPr>
          <p:grpSpPr>
            <a:xfrm>
              <a:off x="1518980" y="3619431"/>
              <a:ext cx="1512524" cy="775211"/>
              <a:chOff x="1832306" y="2686410"/>
              <a:chExt cx="1649745" cy="871606"/>
            </a:xfrm>
          </p:grpSpPr>
          <p:sp>
            <p:nvSpPr>
              <p:cNvPr id="24" name="Rounded Rectangle 23"/>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6" name="Rounded Rectangle 25"/>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Metadata Extension</a:t>
                </a:r>
              </a:p>
            </p:txBody>
          </p:sp>
        </p:grpSp>
        <p:cxnSp>
          <p:nvCxnSpPr>
            <p:cNvPr id="22" name="Straight Connector 21"/>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58869" y="3842685"/>
              <a:ext cx="391314"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enrich</a:t>
              </a:r>
            </a:p>
          </p:txBody>
        </p:sp>
      </p:grpSp>
      <p:grpSp>
        <p:nvGrpSpPr>
          <p:cNvPr id="27" name="Group 26"/>
          <p:cNvGrpSpPr/>
          <p:nvPr/>
        </p:nvGrpSpPr>
        <p:grpSpPr>
          <a:xfrm>
            <a:off x="4633937" y="2523307"/>
            <a:ext cx="1740525" cy="1318366"/>
            <a:chOff x="4292734" y="2300455"/>
            <a:chExt cx="1741332" cy="1318976"/>
          </a:xfrm>
        </p:grpSpPr>
        <p:sp>
          <p:nvSpPr>
            <p:cNvPr id="28" name="Rounded Rectangle 27"/>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OData Service</a:t>
              </a:r>
            </a:p>
          </p:txBody>
        </p:sp>
        <p:cxnSp>
          <p:nvCxnSpPr>
            <p:cNvPr id="29" name="Straight Arrow Connector 28"/>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986820" y="3172132"/>
              <a:ext cx="1047246" cy="16935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100" kern="0" dirty="0">
                  <a:solidFill>
                    <a:schemeClr val="accent2"/>
                  </a:solidFill>
                  <a:ea typeface="Arial Unicode MS" pitchFamily="34" charset="-128"/>
                  <a:cs typeface="Arial Unicode MS" pitchFamily="34" charset="-128"/>
                </a:rPr>
                <a:t>generate / publish</a:t>
              </a:r>
            </a:p>
          </p:txBody>
        </p:sp>
      </p:grpSp>
      <p:grpSp>
        <p:nvGrpSpPr>
          <p:cNvPr id="31" name="Group 30"/>
          <p:cNvGrpSpPr/>
          <p:nvPr/>
        </p:nvGrpSpPr>
        <p:grpSpPr>
          <a:xfrm>
            <a:off x="6058881" y="2984009"/>
            <a:ext cx="3848740" cy="3397319"/>
            <a:chOff x="5703469" y="2747645"/>
            <a:chExt cx="3850522" cy="3398892"/>
          </a:xfrm>
        </p:grpSpPr>
        <p:cxnSp>
          <p:nvCxnSpPr>
            <p:cNvPr id="32" name="Straight Connector 31"/>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6" name="Group 35"/>
            <p:cNvGrpSpPr/>
            <p:nvPr/>
          </p:nvGrpSpPr>
          <p:grpSpPr>
            <a:xfrm>
              <a:off x="7077751" y="2747645"/>
              <a:ext cx="1207922" cy="583010"/>
              <a:chOff x="7672481" y="2732777"/>
              <a:chExt cx="1207922" cy="583010"/>
            </a:xfrm>
          </p:grpSpPr>
          <p:sp>
            <p:nvSpPr>
              <p:cNvPr id="42" name="Rounded Rectangle 41"/>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ption</a:t>
                </a:r>
                <a:r>
                  <a:rPr lang="en-GB" sz="1800" kern="0" dirty="0">
                    <a:solidFill>
                      <a:schemeClr val="bg1"/>
                    </a:solidFill>
                    <a:ea typeface="Arial Unicode MS" pitchFamily="34" charset="-128"/>
                    <a:cs typeface="Arial Unicode MS" pitchFamily="34" charset="-128"/>
                  </a:rPr>
                  <a:t> view</a:t>
                </a:r>
              </a:p>
            </p:txBody>
          </p:sp>
          <p:sp>
            <p:nvSpPr>
              <p:cNvPr id="45" name="Rounded Rectangle 44"/>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bg1"/>
                    </a:solidFill>
                    <a:ea typeface="Arial Unicode MS" pitchFamily="34" charset="-128"/>
                    <a:cs typeface="Arial Unicode MS" pitchFamily="34" charset="-128"/>
                  </a:rPr>
                  <a:t>Search Object(s)</a:t>
                </a:r>
              </a:p>
            </p:txBody>
          </p:sp>
        </p:grpSp>
        <p:grpSp>
          <p:nvGrpSpPr>
            <p:cNvPr id="37" name="Group 36"/>
            <p:cNvGrpSpPr/>
            <p:nvPr/>
          </p:nvGrpSpPr>
          <p:grpSpPr>
            <a:xfrm>
              <a:off x="7127284" y="5270951"/>
              <a:ext cx="1108856" cy="875586"/>
              <a:chOff x="7511210" y="5375027"/>
              <a:chExt cx="1108856" cy="875586"/>
            </a:xfrm>
          </p:grpSpPr>
          <p:sp>
            <p:nvSpPr>
              <p:cNvPr id="39" name="Can 38"/>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1" name="Can 40"/>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grpSp>
        <p:sp>
          <p:nvSpPr>
            <p:cNvPr id="38" name="Oval 37"/>
            <p:cNvSpPr/>
            <p:nvPr/>
          </p:nvSpPr>
          <p:spPr bwMode="gray">
            <a:xfrm rot="16200000">
              <a:off x="6113499" y="3841874"/>
              <a:ext cx="1044426" cy="549626"/>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generate</a:t>
              </a:r>
            </a:p>
          </p:txBody>
        </p:sp>
      </p:grpSp>
      <p:grpSp>
        <p:nvGrpSpPr>
          <p:cNvPr id="46" name="Group 45"/>
          <p:cNvGrpSpPr/>
          <p:nvPr/>
        </p:nvGrpSpPr>
        <p:grpSpPr>
          <a:xfrm>
            <a:off x="2057327" y="1296548"/>
            <a:ext cx="3240346" cy="1241364"/>
            <a:chOff x="1840505" y="1297908"/>
            <a:chExt cx="3241846" cy="1241938"/>
          </a:xfrm>
        </p:grpSpPr>
        <p:cxnSp>
          <p:nvCxnSpPr>
            <p:cNvPr id="47" name="Elbow Connector 46"/>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840505" y="1297908"/>
              <a:ext cx="2277333" cy="1008000"/>
              <a:chOff x="6779445" y="439928"/>
              <a:chExt cx="2277333" cy="1120090"/>
            </a:xfrm>
          </p:grpSpPr>
          <p:pic>
            <p:nvPicPr>
              <p:cNvPr id="50" name="Picture 49"/>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1" name="TextBox 50"/>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sz="1200" dirty="0"/>
                  <a:t>SAP Fiori Elements, …</a:t>
                </a:r>
              </a:p>
            </p:txBody>
          </p:sp>
        </p:grpSp>
        <p:sp>
          <p:nvSpPr>
            <p:cNvPr id="49" name="TextBox 48"/>
            <p:cNvSpPr txBox="1"/>
            <p:nvPr/>
          </p:nvSpPr>
          <p:spPr>
            <a:xfrm>
              <a:off x="4329599" y="1603050"/>
              <a:ext cx="569330"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consume</a:t>
              </a:r>
            </a:p>
          </p:txBody>
        </p:sp>
      </p:grpSp>
      <p:grpSp>
        <p:nvGrpSpPr>
          <p:cNvPr id="52" name="Group 51"/>
          <p:cNvGrpSpPr/>
          <p:nvPr/>
        </p:nvGrpSpPr>
        <p:grpSpPr>
          <a:xfrm>
            <a:off x="8576235" y="4461793"/>
            <a:ext cx="1502090" cy="773028"/>
            <a:chOff x="8221991" y="4239841"/>
            <a:chExt cx="1502785" cy="773386"/>
          </a:xfrm>
        </p:grpSpPr>
        <p:sp>
          <p:nvSpPr>
            <p:cNvPr id="53" name="Rounded Rectangle 52"/>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tx2"/>
                  </a:solidFill>
                  <a:ea typeface="Arial Unicode MS" pitchFamily="34" charset="-128"/>
                  <a:cs typeface="Arial Unicode MS" pitchFamily="34" charset="-128"/>
                </a:rPr>
                <a:t>Custom ABAP </a:t>
              </a:r>
              <a:br>
                <a:rPr lang="en-GB" sz="1400" kern="0" dirty="0">
                  <a:solidFill>
                    <a:schemeClr val="tx2"/>
                  </a:solidFill>
                  <a:ea typeface="Arial Unicode MS" pitchFamily="34" charset="-128"/>
                  <a:cs typeface="Arial Unicode MS" pitchFamily="34" charset="-128"/>
                </a:rPr>
              </a:br>
              <a:r>
                <a:rPr lang="en-GB" sz="1400" kern="0" dirty="0">
                  <a:solidFill>
                    <a:schemeClr val="tx2"/>
                  </a:solidFill>
                  <a:ea typeface="Arial Unicode MS" pitchFamily="34" charset="-128"/>
                  <a:cs typeface="Arial Unicode MS" pitchFamily="34" charset="-128"/>
                </a:rPr>
                <a:t>Business Logic</a:t>
              </a:r>
            </a:p>
          </p:txBody>
        </p:sp>
        <p:cxnSp>
          <p:nvCxnSpPr>
            <p:cNvPr id="54" name="Straight Connector 53"/>
            <p:cNvCxnSpPr>
              <a:stCxn id="35" idx="2"/>
              <a:endCxn id="53" idx="0"/>
            </p:cNvCxnSpPr>
            <p:nvPr/>
          </p:nvCxnSpPr>
          <p:spPr>
            <a:xfrm flipH="1">
              <a:off x="8887991" y="4239841"/>
              <a:ext cx="2" cy="297291"/>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926112" y="4295832"/>
              <a:ext cx="798664" cy="2155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a:solidFill>
                    <a:schemeClr val="accent2"/>
                  </a:solidFill>
                  <a:ea typeface="Arial Unicode MS" pitchFamily="34" charset="-128"/>
                  <a:cs typeface="Arial Unicode MS" pitchFamily="34" charset="-128"/>
                </a:rPr>
                <a:t>implement</a:t>
              </a:r>
            </a:p>
          </p:txBody>
        </p:sp>
      </p:grpSp>
      <p:sp>
        <p:nvSpPr>
          <p:cNvPr id="56" name="Rectangle 55"/>
          <p:cNvSpPr/>
          <p:nvPr/>
        </p:nvSpPr>
        <p:spPr>
          <a:xfrm>
            <a:off x="283953" y="5042477"/>
            <a:ext cx="3893340" cy="1477328"/>
          </a:xfrm>
          <a:prstGeom prst="rect">
            <a:avLst/>
          </a:prstGeom>
        </p:spPr>
        <p:txBody>
          <a:bodyPr wrap="square">
            <a:spAutoFit/>
          </a:bodyPr>
          <a:lstStyle/>
          <a:p>
            <a:pPr algn="just"/>
            <a:r>
              <a:rPr lang="en-US" sz="1800" b="1" dirty="0">
                <a:solidFill>
                  <a:schemeClr val="bg1"/>
                </a:solidFill>
              </a:rPr>
              <a:t>CDS metadata extensions</a:t>
            </a:r>
            <a:r>
              <a:rPr lang="en-US" sz="1800" dirty="0">
                <a:solidFill>
                  <a:schemeClr val="bg1"/>
                </a:solidFill>
              </a:rPr>
              <a:t> can currently only be created for </a:t>
            </a:r>
            <a:r>
              <a:rPr lang="en-US" sz="1800" b="1" dirty="0">
                <a:solidFill>
                  <a:schemeClr val="bg1"/>
                </a:solidFill>
              </a:rPr>
              <a:t>CDS views</a:t>
            </a:r>
            <a:r>
              <a:rPr lang="en-US" sz="1800" dirty="0">
                <a:solidFill>
                  <a:schemeClr val="bg1"/>
                </a:solidFill>
              </a:rPr>
              <a:t>. A </a:t>
            </a:r>
            <a:r>
              <a:rPr lang="en-US" sz="1800" b="1" dirty="0">
                <a:solidFill>
                  <a:schemeClr val="bg1"/>
                </a:solidFill>
              </a:rPr>
              <a:t>CDS metadata extension</a:t>
            </a:r>
            <a:r>
              <a:rPr lang="en-US" sz="1800" dirty="0">
                <a:solidFill>
                  <a:schemeClr val="bg1"/>
                </a:solidFill>
              </a:rPr>
              <a:t> is a </a:t>
            </a:r>
            <a:r>
              <a:rPr lang="en-US" sz="1800" b="1" dirty="0">
                <a:solidFill>
                  <a:schemeClr val="bg1"/>
                </a:solidFill>
              </a:rPr>
              <a:t>CDS</a:t>
            </a:r>
            <a:r>
              <a:rPr lang="en-US" sz="1800" dirty="0">
                <a:solidFill>
                  <a:schemeClr val="bg1"/>
                </a:solidFill>
              </a:rPr>
              <a:t> object that is defined and transported in a separate </a:t>
            </a:r>
            <a:r>
              <a:rPr lang="en-US" sz="1800" b="1" dirty="0">
                <a:solidFill>
                  <a:schemeClr val="bg1"/>
                </a:solidFill>
              </a:rPr>
              <a:t>CDS</a:t>
            </a:r>
            <a:r>
              <a:rPr lang="en-US" sz="1800" dirty="0">
                <a:solidFill>
                  <a:schemeClr val="bg1"/>
                </a:solidFill>
              </a:rPr>
              <a:t> source code.</a:t>
            </a:r>
          </a:p>
        </p:txBody>
      </p:sp>
      <p:sp>
        <p:nvSpPr>
          <p:cNvPr id="57" name="Rectangle 56"/>
          <p:cNvSpPr/>
          <p:nvPr/>
        </p:nvSpPr>
        <p:spPr>
          <a:xfrm>
            <a:off x="5873137" y="1109629"/>
            <a:ext cx="5722516" cy="1477328"/>
          </a:xfrm>
          <a:prstGeom prst="rect">
            <a:avLst/>
          </a:prstGeom>
        </p:spPr>
        <p:txBody>
          <a:bodyPr wrap="square">
            <a:spAutoFit/>
          </a:bodyPr>
          <a:lstStyle/>
          <a:p>
            <a:pPr algn="just"/>
            <a:r>
              <a:rPr lang="en-US" sz="1800" b="1" dirty="0">
                <a:solidFill>
                  <a:schemeClr val="bg1"/>
                </a:solidFill>
              </a:rPr>
              <a:t>BOPF</a:t>
            </a:r>
            <a:r>
              <a:rPr lang="en-US" sz="1800" dirty="0">
                <a:solidFill>
                  <a:schemeClr val="bg1"/>
                </a:solidFill>
              </a:rPr>
              <a:t> (Business Object Processing Framework) is a framework for working with the BO (Business Objects). </a:t>
            </a:r>
            <a:r>
              <a:rPr lang="en-US" sz="1800" b="1" dirty="0">
                <a:solidFill>
                  <a:schemeClr val="bg1"/>
                </a:solidFill>
              </a:rPr>
              <a:t>BO</a:t>
            </a:r>
            <a:r>
              <a:rPr lang="en-US" sz="1800" dirty="0">
                <a:solidFill>
                  <a:schemeClr val="bg1"/>
                </a:solidFill>
              </a:rPr>
              <a:t> is a representation of a type of uniquely identifiable business entities described by a structural model, an internal process model, and one or more service interfaces.</a:t>
            </a:r>
          </a:p>
        </p:txBody>
      </p:sp>
    </p:spTree>
    <p:extLst>
      <p:ext uri="{BB962C8B-B14F-4D97-AF65-F5344CB8AC3E}">
        <p14:creationId xmlns:p14="http://schemas.microsoft.com/office/powerpoint/2010/main" val="10589338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6471" y="2903"/>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213876" y="184895"/>
            <a:ext cx="10969943" cy="711081"/>
          </a:xfrm>
        </p:spPr>
        <p:txBody>
          <a:bodyPr>
            <a:noAutofit/>
          </a:bodyPr>
          <a:lstStyle/>
          <a:p>
            <a:r>
              <a:rPr lang="en-US" dirty="0">
                <a:solidFill>
                  <a:schemeClr val="bg1"/>
                </a:solidFill>
                <a:latin typeface="Cooper Black" panose="0208090404030B020404" pitchFamily="18" charset="0"/>
              </a:rPr>
              <a:t>Transactional UX App with CDS &amp; BOPF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3217663" y="1157256"/>
            <a:ext cx="4328000" cy="4576000"/>
          </a:xfrm>
          <a:prstGeom prst="rect">
            <a:avLst/>
          </a:prstGeom>
        </p:spPr>
      </p:pic>
      <p:cxnSp>
        <p:nvCxnSpPr>
          <p:cNvPr id="7" name="Elbow Connector 6"/>
          <p:cNvCxnSpPr/>
          <p:nvPr/>
        </p:nvCxnSpPr>
        <p:spPr>
          <a:xfrm>
            <a:off x="5302148" y="2204864"/>
            <a:ext cx="3975086" cy="457600"/>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7332491" y="2680825"/>
            <a:ext cx="3720381" cy="3654255"/>
          </a:xfrm>
          <a:prstGeom prst="rect">
            <a:avLst/>
          </a:prstGeom>
        </p:spPr>
      </p:pic>
      <p:sp>
        <p:nvSpPr>
          <p:cNvPr id="9" name="Rounded Rectangle 8"/>
          <p:cNvSpPr/>
          <p:nvPr/>
        </p:nvSpPr>
        <p:spPr bwMode="gray">
          <a:xfrm>
            <a:off x="641652" y="2483108"/>
            <a:ext cx="2274160" cy="513844"/>
          </a:xfrm>
          <a:prstGeom prst="roundRect">
            <a:avLst>
              <a:gd name="adj" fmla="val 50000"/>
            </a:avLst>
          </a:prstGeom>
          <a:noFill/>
          <a:ln w="9525" algn="ctr">
            <a:solidFill>
              <a:srgbClr val="FF0000"/>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smtClean="0">
                <a:solidFill>
                  <a:schemeClr val="bg1"/>
                </a:solidFill>
                <a:ea typeface="Arial Unicode MS" pitchFamily="34" charset="-128"/>
                <a:cs typeface="Arial Unicode MS" pitchFamily="34" charset="-128"/>
              </a:rPr>
              <a:t>Annotate BO </a:t>
            </a:r>
            <a:endParaRPr lang="en-GB" sz="1800" kern="0" dirty="0">
              <a:solidFill>
                <a:schemeClr val="bg1"/>
              </a:solidFill>
              <a:ea typeface="Arial Unicode MS" pitchFamily="34" charset="-128"/>
              <a:cs typeface="Arial Unicode MS" pitchFamily="34" charset="-128"/>
            </a:endParaRPr>
          </a:p>
        </p:txBody>
      </p:sp>
      <p:grpSp>
        <p:nvGrpSpPr>
          <p:cNvPr id="10" name="Group 9"/>
          <p:cNvGrpSpPr/>
          <p:nvPr/>
        </p:nvGrpSpPr>
        <p:grpSpPr>
          <a:xfrm>
            <a:off x="3658998" y="2761203"/>
            <a:ext cx="1427302" cy="129386"/>
            <a:chOff x="4382180" y="3061155"/>
            <a:chExt cx="1427963" cy="129446"/>
          </a:xfrm>
          <a:solidFill>
            <a:srgbClr val="FF0000"/>
          </a:solidFill>
        </p:grpSpPr>
        <p:sp>
          <p:nvSpPr>
            <p:cNvPr id="12" name="Pie 11"/>
            <p:cNvSpPr/>
            <p:nvPr/>
          </p:nvSpPr>
          <p:spPr bwMode="gray">
            <a:xfrm>
              <a:off x="4382180" y="3061155"/>
              <a:ext cx="119291" cy="129443"/>
            </a:xfrm>
            <a:prstGeom prst="pie">
              <a:avLst>
                <a:gd name="adj1" fmla="val 5399995"/>
                <a:gd name="adj2" fmla="val 16200000"/>
              </a:avLst>
            </a:prstGeom>
            <a:grpFill/>
            <a:ln w="6350" algn="ctr">
              <a:solidFill>
                <a:srgbClr val="FF000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3" name="Straight Connector 12"/>
            <p:cNvCxnSpPr/>
            <p:nvPr/>
          </p:nvCxnSpPr>
          <p:spPr>
            <a:xfrm flipV="1">
              <a:off x="4441826" y="3190600"/>
              <a:ext cx="1368317" cy="1"/>
            </a:xfrm>
            <a:prstGeom prst="line">
              <a:avLst/>
            </a:prstGeom>
            <a:grpFill/>
            <a:ln w="63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flipV="1">
            <a:off x="2915811" y="2810398"/>
            <a:ext cx="743188" cy="9305"/>
          </a:xfrm>
          <a:prstGeom prst="line">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31157" y="1157256"/>
            <a:ext cx="2384654" cy="646331"/>
          </a:xfrm>
          <a:prstGeom prst="rect">
            <a:avLst/>
          </a:prstGeom>
        </p:spPr>
        <p:txBody>
          <a:bodyPr wrap="square">
            <a:spAutoFit/>
          </a:bodyPr>
          <a:lstStyle/>
          <a:p>
            <a:r>
              <a:rPr lang="en-US" sz="1800" dirty="0" smtClean="0">
                <a:solidFill>
                  <a:schemeClr val="bg1"/>
                </a:solidFill>
              </a:rPr>
              <a:t>Exercise:-</a:t>
            </a:r>
          </a:p>
          <a:p>
            <a:r>
              <a:rPr lang="en-US" sz="1800" dirty="0" smtClean="0">
                <a:solidFill>
                  <a:schemeClr val="bg1"/>
                </a:solidFill>
                <a:hlinkClick r:id="rId5"/>
              </a:rPr>
              <a:t>CDS BOPF Scenario </a:t>
            </a:r>
            <a:endParaRPr lang="en-US" sz="1800" dirty="0" smtClean="0">
              <a:solidFill>
                <a:schemeClr val="bg1"/>
              </a:solidFill>
            </a:endParaRPr>
          </a:p>
        </p:txBody>
      </p:sp>
    </p:spTree>
    <p:extLst>
      <p:ext uri="{BB962C8B-B14F-4D97-AF65-F5344CB8AC3E}">
        <p14:creationId xmlns:p14="http://schemas.microsoft.com/office/powerpoint/2010/main" val="38685757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16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bg1"/>
                </a:solidFill>
                <a:latin typeface="Calibri" panose="020F0502020204030204"/>
              </a:rPr>
              <a:t>Trainer: Anubhav Oberoy</a:t>
            </a:r>
          </a:p>
        </p:txBody>
      </p:sp>
    </p:spTree>
    <p:extLst>
      <p:ext uri="{BB962C8B-B14F-4D97-AF65-F5344CB8AC3E}">
        <p14:creationId xmlns:p14="http://schemas.microsoft.com/office/powerpoint/2010/main" val="98413702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a:solidFill>
                  <a:schemeClr val="bg1"/>
                </a:solidFill>
                <a:latin typeface="Cooper Black" panose="0208090404030B020404" pitchFamily="18" charset="0"/>
              </a:rPr>
              <a:t>Agenda – Day 16</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1026602"/>
            <a:ext cx="8252191" cy="3693319"/>
          </a:xfrm>
          <a:prstGeom prst="rect">
            <a:avLst/>
          </a:prstGeom>
          <a:noFill/>
        </p:spPr>
        <p:txBody>
          <a:bodyPr wrap="square" rtlCol="0">
            <a:spAutoFit/>
          </a:bodyPr>
          <a:lstStyle/>
          <a:p>
            <a:pPr marL="285750" lvl="0" indent="-285750" algn="just">
              <a:buFont typeface="Arial" panose="020B0604020202020204" pitchFamily="34" charset="0"/>
              <a:buChar char="•"/>
            </a:pPr>
            <a:r>
              <a:rPr lang="en-US" sz="1800" dirty="0">
                <a:solidFill>
                  <a:schemeClr val="bg1"/>
                </a:solidFill>
              </a:rPr>
              <a:t>Use Case</a:t>
            </a:r>
          </a:p>
          <a:p>
            <a:pPr marL="285750" lvl="0" indent="-285750" algn="just">
              <a:buFont typeface="Arial" panose="020B0604020202020204" pitchFamily="34" charset="0"/>
              <a:buChar char="•"/>
            </a:pPr>
            <a:r>
              <a:rPr lang="en-US" sz="1800" dirty="0">
                <a:solidFill>
                  <a:schemeClr val="bg1"/>
                </a:solidFill>
              </a:rPr>
              <a:t>Flow of Use Case</a:t>
            </a:r>
          </a:p>
          <a:p>
            <a:pPr marL="285750" lvl="0" indent="-285750" algn="just">
              <a:buFont typeface="Arial" panose="020B0604020202020204" pitchFamily="34" charset="0"/>
              <a:buChar char="•"/>
            </a:pPr>
            <a:r>
              <a:rPr lang="en-US" sz="1800" dirty="0">
                <a:solidFill>
                  <a:schemeClr val="bg1"/>
                </a:solidFill>
              </a:rPr>
              <a:t>Implementing Use Case</a:t>
            </a:r>
          </a:p>
          <a:p>
            <a:pPr marL="285750" lvl="0" indent="-285750" algn="just">
              <a:buFont typeface="Arial" panose="020B0604020202020204" pitchFamily="34" charset="0"/>
              <a:buChar char="•"/>
            </a:pPr>
            <a:r>
              <a:rPr lang="en-US" sz="1800" dirty="0">
                <a:solidFill>
                  <a:schemeClr val="bg1"/>
                </a:solidFill>
              </a:rPr>
              <a:t>Creating Fiori App on top of CDS View</a:t>
            </a:r>
          </a:p>
          <a:p>
            <a:pPr marL="285750" lvl="0" indent="-285750" algn="just">
              <a:buFont typeface="Arial" panose="020B0604020202020204" pitchFamily="34" charset="0"/>
              <a:buChar char="•"/>
            </a:pPr>
            <a:r>
              <a:rPr lang="en-US" sz="1800" dirty="0" smtClean="0">
                <a:solidFill>
                  <a:schemeClr val="bg1"/>
                </a:solidFill>
              </a:rPr>
              <a:t>Defining Metadata </a:t>
            </a:r>
            <a:r>
              <a:rPr lang="en-US" sz="1800" dirty="0">
                <a:solidFill>
                  <a:schemeClr val="bg1"/>
                </a:solidFill>
              </a:rPr>
              <a:t>Extension</a:t>
            </a:r>
          </a:p>
          <a:p>
            <a:pPr marL="285750" lvl="0" indent="-285750" algn="just">
              <a:buFont typeface="Arial" panose="020B0604020202020204" pitchFamily="34" charset="0"/>
              <a:buChar char="•"/>
            </a:pPr>
            <a:r>
              <a:rPr lang="en-US" sz="1800" dirty="0" smtClean="0">
                <a:solidFill>
                  <a:schemeClr val="bg1"/>
                </a:solidFill>
              </a:rPr>
              <a:t>Describing UI </a:t>
            </a:r>
            <a:r>
              <a:rPr lang="en-US" sz="1800" dirty="0">
                <a:solidFill>
                  <a:schemeClr val="bg1"/>
                </a:solidFill>
              </a:rPr>
              <a:t>Annotations</a:t>
            </a:r>
          </a:p>
          <a:p>
            <a:pPr marL="285750" lvl="0" indent="-285750" algn="just">
              <a:buFont typeface="Arial" panose="020B0604020202020204" pitchFamily="34" charset="0"/>
              <a:buChar char="•"/>
            </a:pPr>
            <a:r>
              <a:rPr lang="en-US" sz="1800" dirty="0">
                <a:solidFill>
                  <a:schemeClr val="bg1"/>
                </a:solidFill>
              </a:rPr>
              <a:t>Defining CDS BOPF</a:t>
            </a:r>
          </a:p>
          <a:p>
            <a:pPr marL="285750" lvl="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Define Business Object </a:t>
            </a:r>
          </a:p>
          <a:p>
            <a:pPr marL="285750" lvl="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Nodes of Business Object</a:t>
            </a:r>
          </a:p>
          <a:p>
            <a:pPr marL="28575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Building BOPF Scenario</a:t>
            </a:r>
          </a:p>
          <a:p>
            <a:pPr marL="285750" indent="-285750" algn="just">
              <a:buFont typeface="Arial" panose="020B0604020202020204" pitchFamily="34" charset="0"/>
              <a:buChar char="•"/>
            </a:pPr>
            <a:r>
              <a:rPr lang="en-US" sz="1800" dirty="0">
                <a:solidFill>
                  <a:schemeClr val="bg1"/>
                </a:solidFill>
              </a:rPr>
              <a:t>Development Flow &amp; Artifact</a:t>
            </a:r>
          </a:p>
          <a:p>
            <a:pPr marL="285750" lvl="0" indent="-285750" algn="just">
              <a:buFont typeface="Arial" panose="020B0604020202020204" pitchFamily="34" charset="0"/>
              <a:buChar char="•"/>
            </a:pPr>
            <a:endParaRPr lang="en-US" sz="1800" dirty="0">
              <a:solidFill>
                <a:schemeClr val="bg1"/>
              </a:solidFill>
            </a:endParaRPr>
          </a:p>
          <a:p>
            <a:pPr marL="285750" lvl="0" indent="-285750" algn="just">
              <a:buFont typeface="Arial" panose="020B0604020202020204" pitchFamily="34" charset="0"/>
              <a:buChar char="•"/>
            </a:pPr>
            <a:endParaRPr lang="en-US" sz="1800" dirty="0">
              <a:solidFill>
                <a:schemeClr val="bg1"/>
              </a:solidFill>
            </a:endParaRP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213876" y="135021"/>
            <a:ext cx="10969943" cy="711081"/>
          </a:xfrm>
        </p:spPr>
        <p:txBody>
          <a:bodyPr>
            <a:noAutofit/>
          </a:bodyPr>
          <a:lstStyle/>
          <a:p>
            <a:r>
              <a:rPr lang="en-US" dirty="0">
                <a:solidFill>
                  <a:schemeClr val="bg1"/>
                </a:solidFill>
                <a:latin typeface="Cooper Black" panose="0208090404030B020404" pitchFamily="18" charset="0"/>
              </a:rPr>
              <a:t>Use Case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8" name="TextBox 7">
            <a:extLst>
              <a:ext uri="{FF2B5EF4-FFF2-40B4-BE49-F238E27FC236}">
                <a16:creationId xmlns:a16="http://schemas.microsoft.com/office/drawing/2014/main" xmlns="" id="{143FD799-7AF1-48E3-B982-FDA4BAF2B532}"/>
              </a:ext>
            </a:extLst>
          </p:cNvPr>
          <p:cNvSpPr txBox="1"/>
          <p:nvPr/>
        </p:nvSpPr>
        <p:spPr>
          <a:xfrm>
            <a:off x="320040" y="978408"/>
            <a:ext cx="11521440" cy="4524315"/>
          </a:xfrm>
          <a:prstGeom prst="rect">
            <a:avLst/>
          </a:prstGeom>
          <a:noFill/>
        </p:spPr>
        <p:txBody>
          <a:bodyPr wrap="square" rtlCol="0">
            <a:spAutoFit/>
          </a:bodyPr>
          <a:lstStyle/>
          <a:p>
            <a:pPr algn="just"/>
            <a:r>
              <a:rPr lang="en-US" sz="1800" dirty="0">
                <a:solidFill>
                  <a:schemeClr val="bg1"/>
                </a:solidFill>
              </a:rPr>
              <a:t>Aviation industry changed a lot and hard hit by pandemics. They are allowed to perform flight operations with COVID safety norms. As per aviation ministry most of the activities should be contact less. Which includes the luggage, boarding, sitting arrangement, aircraft sanitization and food deliveries. Now due to pandemic, the loading of food and beverages inside a flight is also changing.</a:t>
            </a:r>
          </a:p>
          <a:p>
            <a:pPr algn="just"/>
            <a:r>
              <a:rPr lang="en-US" sz="1800" dirty="0">
                <a:solidFill>
                  <a:schemeClr val="bg1"/>
                </a:solidFill>
              </a:rPr>
              <a:t>My Customer asked me to develop a solution which can be used by food manager on the floor with his/her tablet to check the upcoming flights and assign the food items. A delivery manager thus check the assignment and approves it. On approval, the same will be picked by crew members from backyard of airport.</a:t>
            </a:r>
          </a:p>
          <a:p>
            <a:pPr algn="just"/>
            <a:endParaRPr lang="en-US" sz="1800" dirty="0">
              <a:solidFill>
                <a:schemeClr val="bg1"/>
              </a:solidFill>
            </a:endParaRPr>
          </a:p>
          <a:p>
            <a:pPr algn="just"/>
            <a:r>
              <a:rPr lang="en-US" sz="1800" dirty="0">
                <a:solidFill>
                  <a:schemeClr val="bg1"/>
                </a:solidFill>
              </a:rPr>
              <a:t>We are already on S/4HANA and we have following needs</a:t>
            </a:r>
          </a:p>
          <a:p>
            <a:pPr marL="342900" indent="-342900" algn="just">
              <a:buAutoNum type="arabicPeriod"/>
            </a:pPr>
            <a:r>
              <a:rPr lang="en-US" sz="1800" dirty="0">
                <a:solidFill>
                  <a:schemeClr val="bg1"/>
                </a:solidFill>
              </a:rPr>
              <a:t>A Fiori App which should be fast and accessible on tablet to view all the flights</a:t>
            </a:r>
          </a:p>
          <a:p>
            <a:pPr marL="342900" indent="-342900" algn="just">
              <a:buAutoNum type="arabicPeriod"/>
            </a:pPr>
            <a:r>
              <a:rPr lang="en-US" sz="1800" dirty="0">
                <a:solidFill>
                  <a:schemeClr val="bg1"/>
                </a:solidFill>
              </a:rPr>
              <a:t>User should be able to search the flights based on CARRID, CONNID</a:t>
            </a:r>
          </a:p>
          <a:p>
            <a:pPr marL="342900" indent="-342900" algn="just">
              <a:buAutoNum type="arabicPeriod"/>
            </a:pPr>
            <a:r>
              <a:rPr lang="en-US" sz="1800" dirty="0">
                <a:solidFill>
                  <a:schemeClr val="bg1"/>
                </a:solidFill>
              </a:rPr>
              <a:t>We should be able to create new entries for flight and assign meal for them</a:t>
            </a:r>
          </a:p>
          <a:p>
            <a:pPr marL="342900" indent="-342900" algn="just">
              <a:buAutoNum type="arabicPeriod"/>
            </a:pPr>
            <a:r>
              <a:rPr lang="en-US" sz="1800" dirty="0">
                <a:solidFill>
                  <a:schemeClr val="bg1"/>
                </a:solidFill>
              </a:rPr>
              <a:t>Also solution should allow Update and delete of flight meal records</a:t>
            </a:r>
          </a:p>
          <a:p>
            <a:pPr marL="342900" indent="-342900" algn="just">
              <a:buAutoNum type="arabicPeriod"/>
            </a:pPr>
            <a:r>
              <a:rPr lang="en-US" sz="1800" dirty="0">
                <a:solidFill>
                  <a:schemeClr val="bg1"/>
                </a:solidFill>
              </a:rPr>
              <a:t>Finally, An approval process is also required to approve flight meals assigned by food manager on floor.</a:t>
            </a:r>
          </a:p>
          <a:p>
            <a:pPr algn="just"/>
            <a:endParaRPr lang="en-US" sz="1800" dirty="0">
              <a:solidFill>
                <a:schemeClr val="bg1"/>
              </a:solidFill>
            </a:endParaRPr>
          </a:p>
          <a:p>
            <a:pPr marL="342900" indent="-342900" algn="just">
              <a:buAutoNum type="arabicPeriod"/>
            </a:pPr>
            <a:endParaRPr lang="en-US" sz="1800" dirty="0">
              <a:solidFill>
                <a:schemeClr val="bg1"/>
              </a:solidFill>
            </a:endParaRPr>
          </a:p>
        </p:txBody>
      </p:sp>
    </p:spTree>
    <p:extLst>
      <p:ext uri="{BB962C8B-B14F-4D97-AF65-F5344CB8AC3E}">
        <p14:creationId xmlns:p14="http://schemas.microsoft.com/office/powerpoint/2010/main" val="202535902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Flow of  Use Case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6" name="Group 5">
            <a:extLst>
              <a:ext uri="{FF2B5EF4-FFF2-40B4-BE49-F238E27FC236}">
                <a16:creationId xmlns:a16="http://schemas.microsoft.com/office/drawing/2014/main" xmlns="" id="{474A0A0B-8C20-4E27-9D74-BC005D4C8453}"/>
              </a:ext>
            </a:extLst>
          </p:cNvPr>
          <p:cNvGrpSpPr/>
          <p:nvPr/>
        </p:nvGrpSpPr>
        <p:grpSpPr>
          <a:xfrm>
            <a:off x="1247146" y="4808039"/>
            <a:ext cx="9091831" cy="956347"/>
            <a:chOff x="2387422" y="4345972"/>
            <a:chExt cx="9091831" cy="956347"/>
          </a:xfrm>
          <a:gradFill>
            <a:gsLst>
              <a:gs pos="24000">
                <a:schemeClr val="accent1"/>
              </a:gs>
              <a:gs pos="90000">
                <a:schemeClr val="accent2"/>
              </a:gs>
            </a:gsLst>
            <a:lin ang="0" scaled="1"/>
          </a:gradFill>
        </p:grpSpPr>
        <p:sp>
          <p:nvSpPr>
            <p:cNvPr id="7" name="Arrow: Chevron 51">
              <a:extLst>
                <a:ext uri="{FF2B5EF4-FFF2-40B4-BE49-F238E27FC236}">
                  <a16:creationId xmlns:a16="http://schemas.microsoft.com/office/drawing/2014/main" xmlns="" id="{79D3B317-A125-4456-A9CD-2FA958DB41BE}"/>
                </a:ext>
              </a:extLst>
            </p:cNvPr>
            <p:cNvSpPr/>
            <p:nvPr/>
          </p:nvSpPr>
          <p:spPr>
            <a:xfrm>
              <a:off x="4439168"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Arrow: Pentagon 52">
              <a:extLst>
                <a:ext uri="{FF2B5EF4-FFF2-40B4-BE49-F238E27FC236}">
                  <a16:creationId xmlns:a16="http://schemas.microsoft.com/office/drawing/2014/main" xmlns="" id="{F6E93C8A-0B1C-4279-A412-4B574602C925}"/>
                </a:ext>
              </a:extLst>
            </p:cNvPr>
            <p:cNvSpPr/>
            <p:nvPr/>
          </p:nvSpPr>
          <p:spPr>
            <a:xfrm>
              <a:off x="2387422" y="4345973"/>
              <a:ext cx="2395494" cy="95634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Arrow: Chevron 53">
              <a:extLst>
                <a:ext uri="{FF2B5EF4-FFF2-40B4-BE49-F238E27FC236}">
                  <a16:creationId xmlns:a16="http://schemas.microsoft.com/office/drawing/2014/main" xmlns="" id="{FDC72B02-33BC-4D93-AC11-662A4DD42704}"/>
                </a:ext>
              </a:extLst>
            </p:cNvPr>
            <p:cNvSpPr/>
            <p:nvPr/>
          </p:nvSpPr>
          <p:spPr>
            <a:xfrm>
              <a:off x="6490929"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 name="Arrow: Chevron 54">
              <a:extLst>
                <a:ext uri="{FF2B5EF4-FFF2-40B4-BE49-F238E27FC236}">
                  <a16:creationId xmlns:a16="http://schemas.microsoft.com/office/drawing/2014/main" xmlns="" id="{11946D11-DD5F-448B-84DF-D7E797DE6B45}"/>
                </a:ext>
              </a:extLst>
            </p:cNvPr>
            <p:cNvSpPr/>
            <p:nvPr/>
          </p:nvSpPr>
          <p:spPr>
            <a:xfrm>
              <a:off x="8542691"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2" name="Arrow: Chevron 55">
              <a:extLst>
                <a:ext uri="{FF2B5EF4-FFF2-40B4-BE49-F238E27FC236}">
                  <a16:creationId xmlns:a16="http://schemas.microsoft.com/office/drawing/2014/main" xmlns="" id="{0089B55F-7230-461B-85AF-05462DC73AE8}"/>
                </a:ext>
              </a:extLst>
            </p:cNvPr>
            <p:cNvSpPr/>
            <p:nvPr/>
          </p:nvSpPr>
          <p:spPr>
            <a:xfrm>
              <a:off x="10594453" y="4345972"/>
              <a:ext cx="884800" cy="956346"/>
            </a:xfrm>
            <a:prstGeom prst="chevron">
              <a:avLst>
                <a:gd name="adj" fmla="val 526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sp>
        <p:nvSpPr>
          <p:cNvPr id="13" name="Rectangle 12">
            <a:extLst>
              <a:ext uri="{FF2B5EF4-FFF2-40B4-BE49-F238E27FC236}">
                <a16:creationId xmlns:a16="http://schemas.microsoft.com/office/drawing/2014/main" xmlns="" id="{B68F9CFA-0D8C-4E49-BE52-C3A5A82558C9}"/>
              </a:ext>
            </a:extLst>
          </p:cNvPr>
          <p:cNvSpPr/>
          <p:nvPr/>
        </p:nvSpPr>
        <p:spPr>
          <a:xfrm>
            <a:off x="1328984" y="4046011"/>
            <a:ext cx="8731698"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4" name="Rectangle 13">
            <a:extLst>
              <a:ext uri="{FF2B5EF4-FFF2-40B4-BE49-F238E27FC236}">
                <a16:creationId xmlns:a16="http://schemas.microsoft.com/office/drawing/2014/main" xmlns="" id="{65074BE9-291F-4F8A-BCE2-A12D5AC5084B}"/>
              </a:ext>
            </a:extLst>
          </p:cNvPr>
          <p:cNvSpPr/>
          <p:nvPr/>
        </p:nvSpPr>
        <p:spPr>
          <a:xfrm>
            <a:off x="3020600" y="3377927"/>
            <a:ext cx="7040082"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5" name="Rectangle 14">
            <a:extLst>
              <a:ext uri="{FF2B5EF4-FFF2-40B4-BE49-F238E27FC236}">
                <a16:creationId xmlns:a16="http://schemas.microsoft.com/office/drawing/2014/main" xmlns="" id="{84F6DAE5-FC6E-46E4-A989-C984E85B65A6}"/>
              </a:ext>
            </a:extLst>
          </p:cNvPr>
          <p:cNvSpPr/>
          <p:nvPr/>
        </p:nvSpPr>
        <p:spPr>
          <a:xfrm>
            <a:off x="5072361" y="2709842"/>
            <a:ext cx="4988321"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6" name="Rectangle 15">
            <a:extLst>
              <a:ext uri="{FF2B5EF4-FFF2-40B4-BE49-F238E27FC236}">
                <a16:creationId xmlns:a16="http://schemas.microsoft.com/office/drawing/2014/main" xmlns="" id="{8E0A33C1-1054-4E60-96DE-A0DE48AF4EF6}"/>
              </a:ext>
            </a:extLst>
          </p:cNvPr>
          <p:cNvSpPr/>
          <p:nvPr/>
        </p:nvSpPr>
        <p:spPr>
          <a:xfrm>
            <a:off x="7124122" y="2041757"/>
            <a:ext cx="2936559"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7" name="Rectangle 16">
            <a:extLst>
              <a:ext uri="{FF2B5EF4-FFF2-40B4-BE49-F238E27FC236}">
                <a16:creationId xmlns:a16="http://schemas.microsoft.com/office/drawing/2014/main" xmlns="" id="{E04A8885-F432-4FE4-AD25-914F46CCA6A5}"/>
              </a:ext>
            </a:extLst>
          </p:cNvPr>
          <p:cNvSpPr/>
          <p:nvPr/>
        </p:nvSpPr>
        <p:spPr>
          <a:xfrm>
            <a:off x="3750761" y="5143095"/>
            <a:ext cx="1766149"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ZOFT_MEALS</a:t>
            </a:r>
          </a:p>
        </p:txBody>
      </p:sp>
      <p:sp>
        <p:nvSpPr>
          <p:cNvPr id="18" name="Rectangle 17">
            <a:extLst>
              <a:ext uri="{FF2B5EF4-FFF2-40B4-BE49-F238E27FC236}">
                <a16:creationId xmlns:a16="http://schemas.microsoft.com/office/drawing/2014/main" xmlns="" id="{0260BD5A-8EA5-41ED-8AB1-4BE345CEE10F}"/>
              </a:ext>
            </a:extLst>
          </p:cNvPr>
          <p:cNvSpPr/>
          <p:nvPr/>
        </p:nvSpPr>
        <p:spPr>
          <a:xfrm>
            <a:off x="5824885" y="5143095"/>
            <a:ext cx="1802420"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ZATS_CDS_BOPF</a:t>
            </a:r>
          </a:p>
        </p:txBody>
      </p:sp>
      <p:sp>
        <p:nvSpPr>
          <p:cNvPr id="19" name="Rectangle 18">
            <a:extLst>
              <a:ext uri="{FF2B5EF4-FFF2-40B4-BE49-F238E27FC236}">
                <a16:creationId xmlns:a16="http://schemas.microsoft.com/office/drawing/2014/main" xmlns="" id="{D9E8DA2B-0E20-4D98-A763-0528E093E365}"/>
              </a:ext>
            </a:extLst>
          </p:cNvPr>
          <p:cNvSpPr/>
          <p:nvPr/>
        </p:nvSpPr>
        <p:spPr>
          <a:xfrm>
            <a:off x="7877056" y="5143095"/>
            <a:ext cx="1724392"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ZATS_MED_BOPF</a:t>
            </a:r>
          </a:p>
        </p:txBody>
      </p:sp>
      <p:sp>
        <p:nvSpPr>
          <p:cNvPr id="20" name="Freeform: Shape 73">
            <a:extLst>
              <a:ext uri="{FF2B5EF4-FFF2-40B4-BE49-F238E27FC236}">
                <a16:creationId xmlns:a16="http://schemas.microsoft.com/office/drawing/2014/main" xmlns="" id="{7E90A4BC-DB0B-432C-9FA8-E2F898FF5096}"/>
              </a:ext>
            </a:extLst>
          </p:cNvPr>
          <p:cNvSpPr/>
          <p:nvPr/>
        </p:nvSpPr>
        <p:spPr>
          <a:xfrm>
            <a:off x="1656523" y="1602914"/>
            <a:ext cx="8522253" cy="2997797"/>
          </a:xfrm>
          <a:custGeom>
            <a:avLst/>
            <a:gdLst>
              <a:gd name="connsiteX0" fmla="*/ 0 w 8808720"/>
              <a:gd name="connsiteY0" fmla="*/ 2611120 h 2611120"/>
              <a:gd name="connsiteX1" fmla="*/ 6451600 w 8808720"/>
              <a:gd name="connsiteY1" fmla="*/ 2133600 h 2611120"/>
              <a:gd name="connsiteX2" fmla="*/ 8808720 w 8808720"/>
              <a:gd name="connsiteY2" fmla="*/ 0 h 2611120"/>
            </a:gdLst>
            <a:ahLst/>
            <a:cxnLst>
              <a:cxn ang="0">
                <a:pos x="connsiteX0" y="connsiteY0"/>
              </a:cxn>
              <a:cxn ang="0">
                <a:pos x="connsiteX1" y="connsiteY1"/>
              </a:cxn>
              <a:cxn ang="0">
                <a:pos x="connsiteX2" y="connsiteY2"/>
              </a:cxn>
            </a:cxnLst>
            <a:rect l="l" t="t" r="r" b="b"/>
            <a:pathLst>
              <a:path w="8808720" h="2611120">
                <a:moveTo>
                  <a:pt x="0" y="2611120"/>
                </a:moveTo>
                <a:cubicBezTo>
                  <a:pt x="2491740" y="2589953"/>
                  <a:pt x="4983480" y="2568787"/>
                  <a:pt x="6451600" y="2133600"/>
                </a:cubicBezTo>
                <a:cubicBezTo>
                  <a:pt x="7919720" y="1698413"/>
                  <a:pt x="8364220" y="849206"/>
                  <a:pt x="8808720" y="0"/>
                </a:cubicBezTo>
              </a:path>
            </a:pathLst>
          </a:custGeom>
          <a:noFill/>
          <a:ln w="76200" cap="rnd">
            <a:gradFill>
              <a:gsLst>
                <a:gs pos="100000">
                  <a:schemeClr val="accent1">
                    <a:lumMod val="5000"/>
                    <a:lumOff val="95000"/>
                    <a:alpha val="0"/>
                  </a:schemeClr>
                </a:gs>
                <a:gs pos="83000">
                  <a:schemeClr val="accent1"/>
                </a:gs>
              </a:gsLst>
              <a:lin ang="5400000" scaled="1"/>
            </a:gra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1" name="Rectangle 20">
            <a:extLst>
              <a:ext uri="{FF2B5EF4-FFF2-40B4-BE49-F238E27FC236}">
                <a16:creationId xmlns:a16="http://schemas.microsoft.com/office/drawing/2014/main" xmlns="" id="{C5CF4106-D82A-43B6-A9DE-27746DDADA7E}"/>
              </a:ext>
            </a:extLst>
          </p:cNvPr>
          <p:cNvSpPr/>
          <p:nvPr/>
        </p:nvSpPr>
        <p:spPr>
          <a:xfrm>
            <a:off x="7235457" y="2150983"/>
            <a:ext cx="2562468" cy="313932"/>
          </a:xfrm>
          <a:prstGeom prst="rect">
            <a:avLst/>
          </a:prstGeom>
        </p:spPr>
        <p:txBody>
          <a:bodyPr wrap="square" lIns="0" rIns="0" anchor="ctr">
            <a:spAutoFit/>
          </a:bodyPr>
          <a:lstStyle/>
          <a:p>
            <a:pPr>
              <a:lnSpc>
                <a:spcPct val="90000"/>
              </a:lnSpc>
            </a:pPr>
            <a:r>
              <a:rPr lang="en-IN" sz="1600" dirty="0">
                <a:solidFill>
                  <a:schemeClr val="bg1"/>
                </a:solidFill>
                <a:ea typeface="Open Sans" panose="020B0606030504020204" pitchFamily="34" charset="0"/>
                <a:cs typeface="Segoe UI" panose="020B0502040204020203" pitchFamily="34" charset="0"/>
              </a:rPr>
              <a:t>Metadata Extension CDS View</a:t>
            </a: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 </a:t>
            </a:r>
          </a:p>
        </p:txBody>
      </p:sp>
      <p:sp>
        <p:nvSpPr>
          <p:cNvPr id="22" name="Rectangle 21">
            <a:extLst>
              <a:ext uri="{FF2B5EF4-FFF2-40B4-BE49-F238E27FC236}">
                <a16:creationId xmlns:a16="http://schemas.microsoft.com/office/drawing/2014/main" xmlns="" id="{7F8F5857-0D53-466B-B112-FA0481FABC0F}"/>
              </a:ext>
            </a:extLst>
          </p:cNvPr>
          <p:cNvSpPr/>
          <p:nvPr/>
        </p:nvSpPr>
        <p:spPr>
          <a:xfrm>
            <a:off x="5239237" y="2811384"/>
            <a:ext cx="2342679" cy="313932"/>
          </a:xfrm>
          <a:prstGeom prst="rect">
            <a:avLst/>
          </a:prstGeom>
        </p:spPr>
        <p:txBody>
          <a:bodyPr wrap="square" lIns="0" rIns="0" anchor="ctr">
            <a:spAutoFit/>
          </a:bodyPr>
          <a:lstStyle/>
          <a:p>
            <a:pPr>
              <a:lnSpc>
                <a:spcPct val="90000"/>
              </a:lnSpc>
            </a:pPr>
            <a:r>
              <a:rPr lang="en-IN" sz="1600" dirty="0">
                <a:solidFill>
                  <a:schemeClr val="bg1"/>
                </a:solidFill>
                <a:ea typeface="Open Sans" panose="020B0606030504020204" pitchFamily="34" charset="0"/>
                <a:cs typeface="Segoe UI" panose="020B0502040204020203" pitchFamily="34" charset="0"/>
              </a:rPr>
              <a:t>Consumption CDS View. </a:t>
            </a:r>
          </a:p>
        </p:txBody>
      </p:sp>
      <p:sp>
        <p:nvSpPr>
          <p:cNvPr id="23" name="Rectangle 22">
            <a:extLst>
              <a:ext uri="{FF2B5EF4-FFF2-40B4-BE49-F238E27FC236}">
                <a16:creationId xmlns:a16="http://schemas.microsoft.com/office/drawing/2014/main" xmlns="" id="{5D68FD42-BC6A-453A-A14B-E77A9C5012B8}"/>
              </a:ext>
            </a:extLst>
          </p:cNvPr>
          <p:cNvSpPr/>
          <p:nvPr/>
        </p:nvSpPr>
        <p:spPr>
          <a:xfrm>
            <a:off x="3176757" y="3474939"/>
            <a:ext cx="2648128" cy="313932"/>
          </a:xfrm>
          <a:prstGeom prst="rect">
            <a:avLst/>
          </a:prstGeom>
        </p:spPr>
        <p:txBody>
          <a:bodyPr wrap="square" lIns="0" rIns="0" anchor="ctr">
            <a:spAutoFit/>
          </a:bodyPr>
          <a:lstStyle/>
          <a:p>
            <a:pPr>
              <a:lnSpc>
                <a:spcPct val="90000"/>
              </a:lnSpc>
            </a:pPr>
            <a:r>
              <a:rPr lang="en-IN" sz="1600" dirty="0">
                <a:solidFill>
                  <a:schemeClr val="bg1"/>
                </a:solidFill>
                <a:ea typeface="Open Sans" panose="020B0606030504020204" pitchFamily="34" charset="0"/>
                <a:cs typeface="Segoe UI" panose="020B0502040204020203" pitchFamily="34" charset="0"/>
              </a:rPr>
              <a:t>Table – ZOFT_MEALS</a:t>
            </a: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a:t>
            </a:r>
          </a:p>
        </p:txBody>
      </p:sp>
      <p:sp>
        <p:nvSpPr>
          <p:cNvPr id="24" name="Rectangle 23">
            <a:extLst>
              <a:ext uri="{FF2B5EF4-FFF2-40B4-BE49-F238E27FC236}">
                <a16:creationId xmlns:a16="http://schemas.microsoft.com/office/drawing/2014/main" xmlns="" id="{5D68FD42-BC6A-453A-A14B-E77A9C5012B8}"/>
              </a:ext>
            </a:extLst>
          </p:cNvPr>
          <p:cNvSpPr/>
          <p:nvPr/>
        </p:nvSpPr>
        <p:spPr>
          <a:xfrm>
            <a:off x="1553364" y="4157425"/>
            <a:ext cx="2648128" cy="313932"/>
          </a:xfrm>
          <a:prstGeom prst="rect">
            <a:avLst/>
          </a:prstGeom>
        </p:spPr>
        <p:txBody>
          <a:bodyPr wrap="square" lIns="0" rIns="0" anchor="ctr">
            <a:spAutoFit/>
          </a:bodyPr>
          <a:lstStyle/>
          <a:p>
            <a:pPr>
              <a:lnSpc>
                <a:spcPct val="90000"/>
              </a:lnSpc>
            </a:pPr>
            <a:r>
              <a:rPr lang="en-IN" sz="1600" dirty="0">
                <a:solidFill>
                  <a:schemeClr val="bg1"/>
                </a:solidFill>
                <a:ea typeface="Open Sans" panose="020B0606030504020204" pitchFamily="34" charset="0"/>
                <a:cs typeface="Segoe UI" panose="020B0502040204020203" pitchFamily="34" charset="0"/>
              </a:rPr>
              <a:t>Draft Table - ZOFT_JUL_MEAL.</a:t>
            </a: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 </a:t>
            </a:r>
          </a:p>
        </p:txBody>
      </p:sp>
      <p:sp>
        <p:nvSpPr>
          <p:cNvPr id="25" name="Rectangle 24">
            <a:extLst>
              <a:ext uri="{FF2B5EF4-FFF2-40B4-BE49-F238E27FC236}">
                <a16:creationId xmlns:a16="http://schemas.microsoft.com/office/drawing/2014/main" xmlns="" id="{E04A8885-F432-4FE4-AD25-914F46CCA6A5}"/>
              </a:ext>
            </a:extLst>
          </p:cNvPr>
          <p:cNvSpPr/>
          <p:nvPr/>
        </p:nvSpPr>
        <p:spPr>
          <a:xfrm>
            <a:off x="1504518" y="5149723"/>
            <a:ext cx="1766149"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ZOFT_JUL_MEAL</a:t>
            </a:r>
          </a:p>
        </p:txBody>
      </p:sp>
    </p:spTree>
    <p:extLst>
      <p:ext uri="{BB962C8B-B14F-4D97-AF65-F5344CB8AC3E}">
        <p14:creationId xmlns:p14="http://schemas.microsoft.com/office/powerpoint/2010/main" val="369135987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29567" y="167049"/>
            <a:ext cx="10969943" cy="711081"/>
          </a:xfrm>
        </p:spPr>
        <p:txBody>
          <a:bodyPr>
            <a:noAutofit/>
          </a:bodyPr>
          <a:lstStyle/>
          <a:p>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5963197" y="1348589"/>
            <a:ext cx="5412445" cy="5063256"/>
          </a:xfrm>
          <a:prstGeom prst="rect">
            <a:avLst/>
          </a:prstGeom>
        </p:spPr>
      </p:pic>
      <p:sp>
        <p:nvSpPr>
          <p:cNvPr id="9" name="Rectangle 8"/>
          <p:cNvSpPr/>
          <p:nvPr/>
        </p:nvSpPr>
        <p:spPr>
          <a:xfrm>
            <a:off x="529567" y="878131"/>
            <a:ext cx="4556734" cy="369332"/>
          </a:xfrm>
          <a:prstGeom prst="rect">
            <a:avLst/>
          </a:prstGeom>
        </p:spPr>
        <p:txBody>
          <a:bodyPr wrap="square">
            <a:spAutoFit/>
          </a:bodyPr>
          <a:lstStyle/>
          <a:p>
            <a:pPr algn="just"/>
            <a:r>
              <a:rPr lang="en-US" sz="1800" dirty="0" smtClean="0">
                <a:solidFill>
                  <a:schemeClr val="bg1"/>
                </a:solidFill>
                <a:hlinkClick r:id="rId4"/>
              </a:rPr>
              <a:t>CDS View Code</a:t>
            </a:r>
            <a:endParaRPr lang="en-US" sz="1800" dirty="0" smtClean="0">
              <a:solidFill>
                <a:schemeClr val="bg1"/>
              </a:solidFill>
            </a:endParaRPr>
          </a:p>
        </p:txBody>
      </p:sp>
      <p:sp>
        <p:nvSpPr>
          <p:cNvPr id="10" name="Rounded Rectangle 9"/>
          <p:cNvSpPr/>
          <p:nvPr/>
        </p:nvSpPr>
        <p:spPr bwMode="gray">
          <a:xfrm>
            <a:off x="3219126" y="2552204"/>
            <a:ext cx="2098350"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smtClean="0">
                <a:solidFill>
                  <a:schemeClr val="bg1"/>
                </a:solidFill>
                <a:ea typeface="Arial Unicode MS" pitchFamily="34" charset="-128"/>
                <a:cs typeface="Arial Unicode MS" pitchFamily="34" charset="-128"/>
              </a:rPr>
              <a:t>OData Exposure </a:t>
            </a:r>
            <a:endParaRPr lang="en-GB" sz="1600" kern="0" dirty="0">
              <a:solidFill>
                <a:schemeClr val="bg1"/>
              </a:solidFill>
              <a:ea typeface="Arial Unicode MS" pitchFamily="34" charset="-128"/>
              <a:cs typeface="Arial Unicode MS" pitchFamily="34" charset="-128"/>
            </a:endParaRPr>
          </a:p>
        </p:txBody>
      </p:sp>
      <p:grpSp>
        <p:nvGrpSpPr>
          <p:cNvPr id="12" name="Group 11"/>
          <p:cNvGrpSpPr/>
          <p:nvPr/>
        </p:nvGrpSpPr>
        <p:grpSpPr>
          <a:xfrm>
            <a:off x="6060662" y="2652657"/>
            <a:ext cx="1427302" cy="129386"/>
            <a:chOff x="4382180" y="3061155"/>
            <a:chExt cx="1427963" cy="129446"/>
          </a:xfrm>
        </p:grpSpPr>
        <p:sp>
          <p:nvSpPr>
            <p:cNvPr id="13" name="Pie 12"/>
            <p:cNvSpPr/>
            <p:nvPr/>
          </p:nvSpPr>
          <p:spPr bwMode="gray">
            <a:xfrm>
              <a:off x="4382180" y="3061155"/>
              <a:ext cx="119291" cy="129443"/>
            </a:xfrm>
            <a:prstGeom prst="pie">
              <a:avLst>
                <a:gd name="adj1" fmla="val 5399995"/>
                <a:gd name="adj2" fmla="val 16200000"/>
              </a:avLst>
            </a:prstGeom>
            <a:solidFill>
              <a:schemeClr val="accent5"/>
            </a:solidFill>
            <a:ln w="6350" algn="ctr">
              <a:solidFill>
                <a:schemeClr val="accent5"/>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4" name="Straight Connector 13"/>
            <p:cNvCxnSpPr/>
            <p:nvPr/>
          </p:nvCxnSpPr>
          <p:spPr>
            <a:xfrm flipV="1">
              <a:off x="4441826" y="3190600"/>
              <a:ext cx="1368317"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p:cNvCxnSpPr/>
          <p:nvPr/>
        </p:nvCxnSpPr>
        <p:spPr>
          <a:xfrm flipV="1">
            <a:off x="5317475" y="2689152"/>
            <a:ext cx="743188" cy="930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77831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73710" y="276357"/>
            <a:ext cx="10969943" cy="711081"/>
          </a:xfrm>
        </p:spPr>
        <p:txBody>
          <a:bodyPr>
            <a:noAutofit/>
          </a:bodyPr>
          <a:lstStyle/>
          <a:p>
            <a:r>
              <a:rPr lang="en-IN" dirty="0">
                <a:solidFill>
                  <a:schemeClr val="bg1"/>
                </a:solidFill>
                <a:latin typeface="Cooper Black" panose="0208090404030B020404" pitchFamily="18" charset="0"/>
              </a:rPr>
              <a:t>Create Fiori App with Template on BAS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rotWithShape="1">
          <a:blip r:embed="rId3"/>
          <a:srcRect r="7505"/>
          <a:stretch/>
        </p:blipFill>
        <p:spPr>
          <a:xfrm>
            <a:off x="655321" y="980728"/>
            <a:ext cx="4641399" cy="2284286"/>
          </a:xfrm>
          <a:prstGeom prst="rect">
            <a:avLst/>
          </a:prstGeom>
        </p:spPr>
      </p:pic>
      <p:sp>
        <p:nvSpPr>
          <p:cNvPr id="7" name="Chevron 6"/>
          <p:cNvSpPr/>
          <p:nvPr/>
        </p:nvSpPr>
        <p:spPr>
          <a:xfrm>
            <a:off x="5791203" y="1553372"/>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pic>
        <p:nvPicPr>
          <p:cNvPr id="8" name="Picture 7"/>
          <p:cNvPicPr>
            <a:picLocks noChangeAspect="1"/>
          </p:cNvPicPr>
          <p:nvPr/>
        </p:nvPicPr>
        <p:blipFill>
          <a:blip r:embed="rId4"/>
          <a:stretch>
            <a:fillRect/>
          </a:stretch>
        </p:blipFill>
        <p:spPr>
          <a:xfrm>
            <a:off x="7062642" y="1046152"/>
            <a:ext cx="3805714" cy="2040000"/>
          </a:xfrm>
          <a:prstGeom prst="rect">
            <a:avLst/>
          </a:prstGeom>
        </p:spPr>
      </p:pic>
      <p:pic>
        <p:nvPicPr>
          <p:cNvPr id="9" name="Picture 8"/>
          <p:cNvPicPr>
            <a:picLocks noChangeAspect="1"/>
          </p:cNvPicPr>
          <p:nvPr/>
        </p:nvPicPr>
        <p:blipFill rotWithShape="1">
          <a:blip r:embed="rId5"/>
          <a:srcRect l="3674" t="-595" r="2334" b="595"/>
          <a:stretch/>
        </p:blipFill>
        <p:spPr>
          <a:xfrm>
            <a:off x="6989272" y="3957051"/>
            <a:ext cx="4828728" cy="2400000"/>
          </a:xfrm>
          <a:prstGeom prst="rect">
            <a:avLst/>
          </a:prstGeom>
        </p:spPr>
      </p:pic>
      <p:sp>
        <p:nvSpPr>
          <p:cNvPr id="10" name="Chevron 9"/>
          <p:cNvSpPr/>
          <p:nvPr/>
        </p:nvSpPr>
        <p:spPr>
          <a:xfrm rot="10800000">
            <a:off x="5784579" y="4608008"/>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pic>
        <p:nvPicPr>
          <p:cNvPr id="12" name="Picture 11"/>
          <p:cNvPicPr>
            <a:picLocks noChangeAspect="1"/>
          </p:cNvPicPr>
          <p:nvPr/>
        </p:nvPicPr>
        <p:blipFill>
          <a:blip r:embed="rId6"/>
          <a:stretch>
            <a:fillRect/>
          </a:stretch>
        </p:blipFill>
        <p:spPr>
          <a:xfrm>
            <a:off x="655320" y="3814756"/>
            <a:ext cx="4893809" cy="2299475"/>
          </a:xfrm>
          <a:prstGeom prst="rect">
            <a:avLst/>
          </a:prstGeom>
        </p:spPr>
      </p:pic>
      <p:sp>
        <p:nvSpPr>
          <p:cNvPr id="13" name="Rectangle 12"/>
          <p:cNvSpPr/>
          <p:nvPr/>
        </p:nvSpPr>
        <p:spPr>
          <a:xfrm>
            <a:off x="622300" y="3230178"/>
            <a:ext cx="4926829" cy="369332"/>
          </a:xfrm>
          <a:prstGeom prst="rect">
            <a:avLst/>
          </a:prstGeom>
        </p:spPr>
        <p:txBody>
          <a:bodyPr wrap="square">
            <a:spAutoFit/>
          </a:bodyPr>
          <a:lstStyle/>
          <a:p>
            <a:r>
              <a:rPr lang="en-US" sz="1800" b="1" dirty="0">
                <a:solidFill>
                  <a:schemeClr val="bg1"/>
                </a:solidFill>
              </a:rPr>
              <a:t>Step 1</a:t>
            </a:r>
            <a:r>
              <a:rPr lang="en-US" sz="1800" dirty="0">
                <a:solidFill>
                  <a:schemeClr val="bg1"/>
                </a:solidFill>
              </a:rPr>
              <a:t>. Open Business Application Studio. </a:t>
            </a:r>
          </a:p>
        </p:txBody>
      </p:sp>
      <p:sp>
        <p:nvSpPr>
          <p:cNvPr id="14" name="Rectangle 13"/>
          <p:cNvSpPr/>
          <p:nvPr/>
        </p:nvSpPr>
        <p:spPr>
          <a:xfrm>
            <a:off x="602682" y="6242193"/>
            <a:ext cx="4575483" cy="369332"/>
          </a:xfrm>
          <a:prstGeom prst="rect">
            <a:avLst/>
          </a:prstGeom>
        </p:spPr>
        <p:txBody>
          <a:bodyPr wrap="none">
            <a:spAutoFit/>
          </a:bodyPr>
          <a:lstStyle/>
          <a:p>
            <a:r>
              <a:rPr lang="en-US" sz="1800" b="1" dirty="0">
                <a:solidFill>
                  <a:schemeClr val="bg1"/>
                </a:solidFill>
              </a:rPr>
              <a:t>Step 4. </a:t>
            </a:r>
            <a:r>
              <a:rPr lang="en-US" sz="1800" dirty="0">
                <a:solidFill>
                  <a:schemeClr val="bg1"/>
                </a:solidFill>
              </a:rPr>
              <a:t>Choose List Report Object Page &amp; Next.</a:t>
            </a:r>
          </a:p>
        </p:txBody>
      </p:sp>
      <p:sp>
        <p:nvSpPr>
          <p:cNvPr id="15" name="Rectangle 14"/>
          <p:cNvSpPr/>
          <p:nvPr/>
        </p:nvSpPr>
        <p:spPr>
          <a:xfrm>
            <a:off x="6983612" y="6248821"/>
            <a:ext cx="5033168" cy="369332"/>
          </a:xfrm>
          <a:prstGeom prst="rect">
            <a:avLst/>
          </a:prstGeom>
        </p:spPr>
        <p:txBody>
          <a:bodyPr wrap="square">
            <a:spAutoFit/>
          </a:bodyPr>
          <a:lstStyle/>
          <a:p>
            <a:r>
              <a:rPr lang="en-US" sz="1800" b="1" dirty="0">
                <a:solidFill>
                  <a:schemeClr val="bg1"/>
                </a:solidFill>
              </a:rPr>
              <a:t>Step 3. </a:t>
            </a:r>
            <a:r>
              <a:rPr lang="en-US" sz="1800" dirty="0">
                <a:solidFill>
                  <a:schemeClr val="bg1"/>
                </a:solidFill>
              </a:rPr>
              <a:t>Click on SAP Fiori application &amp; Next.</a:t>
            </a:r>
          </a:p>
        </p:txBody>
      </p:sp>
      <p:sp>
        <p:nvSpPr>
          <p:cNvPr id="16" name="Chevron 15"/>
          <p:cNvSpPr/>
          <p:nvPr/>
        </p:nvSpPr>
        <p:spPr>
          <a:xfrm rot="5400000">
            <a:off x="9401052" y="3197818"/>
            <a:ext cx="478278" cy="96026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Tree>
    <p:extLst>
      <p:ext uri="{BB962C8B-B14F-4D97-AF65-F5344CB8AC3E}">
        <p14:creationId xmlns:p14="http://schemas.microsoft.com/office/powerpoint/2010/main" val="52278860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22300" y="211638"/>
            <a:ext cx="10969943" cy="711081"/>
          </a:xfrm>
        </p:spPr>
        <p:txBody>
          <a:bodyPr>
            <a:noAutofit/>
          </a:bodyPr>
          <a:lstStyle/>
          <a:p>
            <a:r>
              <a:rPr lang="en-IN" dirty="0">
                <a:solidFill>
                  <a:schemeClr val="bg1"/>
                </a:solidFill>
                <a:latin typeface="Cooper Black" panose="0208090404030B020404" pitchFamily="18" charset="0"/>
              </a:rPr>
              <a:t>Create Fiori App with Template on BAS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Chevron 5"/>
          <p:cNvSpPr/>
          <p:nvPr/>
        </p:nvSpPr>
        <p:spPr>
          <a:xfrm>
            <a:off x="5791203" y="1578399"/>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7" name="Chevron 6"/>
          <p:cNvSpPr/>
          <p:nvPr/>
        </p:nvSpPr>
        <p:spPr>
          <a:xfrm rot="10800000">
            <a:off x="5784579" y="4633035"/>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8" name="Rectangle 7"/>
          <p:cNvSpPr/>
          <p:nvPr/>
        </p:nvSpPr>
        <p:spPr>
          <a:xfrm>
            <a:off x="622300" y="3268457"/>
            <a:ext cx="4926829" cy="369332"/>
          </a:xfrm>
          <a:prstGeom prst="rect">
            <a:avLst/>
          </a:prstGeom>
        </p:spPr>
        <p:txBody>
          <a:bodyPr wrap="square">
            <a:spAutoFit/>
          </a:bodyPr>
          <a:lstStyle/>
          <a:p>
            <a:r>
              <a:rPr lang="en-US" sz="1800" b="1" dirty="0">
                <a:solidFill>
                  <a:schemeClr val="bg1"/>
                </a:solidFill>
              </a:rPr>
              <a:t>Step 5</a:t>
            </a:r>
            <a:r>
              <a:rPr lang="en-US" sz="1800" dirty="0">
                <a:solidFill>
                  <a:schemeClr val="bg1"/>
                </a:solidFill>
              </a:rPr>
              <a:t>. Enter Data Source &amp; Select OData service. </a:t>
            </a:r>
          </a:p>
        </p:txBody>
      </p:sp>
      <p:sp>
        <p:nvSpPr>
          <p:cNvPr id="9" name="Rectangle 8"/>
          <p:cNvSpPr/>
          <p:nvPr/>
        </p:nvSpPr>
        <p:spPr>
          <a:xfrm>
            <a:off x="748454" y="6267220"/>
            <a:ext cx="3545971" cy="369332"/>
          </a:xfrm>
          <a:prstGeom prst="rect">
            <a:avLst/>
          </a:prstGeom>
        </p:spPr>
        <p:txBody>
          <a:bodyPr wrap="none">
            <a:spAutoFit/>
          </a:bodyPr>
          <a:lstStyle/>
          <a:p>
            <a:r>
              <a:rPr lang="en-US" sz="1800" b="1" dirty="0">
                <a:solidFill>
                  <a:schemeClr val="bg1"/>
                </a:solidFill>
              </a:rPr>
              <a:t>Step 8. </a:t>
            </a:r>
            <a:r>
              <a:rPr lang="en-US" sz="1800" dirty="0">
                <a:solidFill>
                  <a:schemeClr val="bg1"/>
                </a:solidFill>
              </a:rPr>
              <a:t>Run Project for Final output.</a:t>
            </a:r>
          </a:p>
        </p:txBody>
      </p:sp>
      <p:sp>
        <p:nvSpPr>
          <p:cNvPr id="10" name="Rectangle 9"/>
          <p:cNvSpPr/>
          <p:nvPr/>
        </p:nvSpPr>
        <p:spPr>
          <a:xfrm>
            <a:off x="7108248" y="3161240"/>
            <a:ext cx="3105658" cy="369332"/>
          </a:xfrm>
          <a:prstGeom prst="rect">
            <a:avLst/>
          </a:prstGeom>
        </p:spPr>
        <p:txBody>
          <a:bodyPr wrap="none">
            <a:spAutoFit/>
          </a:bodyPr>
          <a:lstStyle/>
          <a:p>
            <a:r>
              <a:rPr lang="en-US" sz="1800" b="1" dirty="0">
                <a:solidFill>
                  <a:schemeClr val="bg1"/>
                </a:solidFill>
              </a:rPr>
              <a:t>Step 6</a:t>
            </a:r>
            <a:r>
              <a:rPr lang="en-US" sz="1800" dirty="0">
                <a:solidFill>
                  <a:schemeClr val="bg1"/>
                </a:solidFill>
              </a:rPr>
              <a:t>. Entity Selection &amp; Next.</a:t>
            </a:r>
          </a:p>
        </p:txBody>
      </p:sp>
      <p:sp>
        <p:nvSpPr>
          <p:cNvPr id="12" name="Chevron 11"/>
          <p:cNvSpPr/>
          <p:nvPr/>
        </p:nvSpPr>
        <p:spPr>
          <a:xfrm rot="5400000">
            <a:off x="9401052" y="3275853"/>
            <a:ext cx="478278" cy="96026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pic>
        <p:nvPicPr>
          <p:cNvPr id="13" name="Picture 12"/>
          <p:cNvPicPr>
            <a:picLocks noChangeAspect="1"/>
          </p:cNvPicPr>
          <p:nvPr/>
        </p:nvPicPr>
        <p:blipFill rotWithShape="1">
          <a:blip r:embed="rId3"/>
          <a:srcRect r="18753"/>
          <a:stretch/>
        </p:blipFill>
        <p:spPr>
          <a:xfrm>
            <a:off x="669034" y="1052736"/>
            <a:ext cx="4627686" cy="2237307"/>
          </a:xfrm>
          <a:prstGeom prst="rect">
            <a:avLst/>
          </a:prstGeom>
        </p:spPr>
      </p:pic>
      <p:pic>
        <p:nvPicPr>
          <p:cNvPr id="14" name="Picture 13"/>
          <p:cNvPicPr>
            <a:picLocks noChangeAspect="1"/>
          </p:cNvPicPr>
          <p:nvPr/>
        </p:nvPicPr>
        <p:blipFill rotWithShape="1">
          <a:blip r:embed="rId4"/>
          <a:srcRect l="1644" r="7401"/>
          <a:stretch/>
        </p:blipFill>
        <p:spPr>
          <a:xfrm>
            <a:off x="7103176" y="1055838"/>
            <a:ext cx="3664187" cy="2109524"/>
          </a:xfrm>
          <a:prstGeom prst="rect">
            <a:avLst/>
          </a:prstGeom>
        </p:spPr>
      </p:pic>
      <p:pic>
        <p:nvPicPr>
          <p:cNvPr id="15" name="Picture 14"/>
          <p:cNvPicPr>
            <a:picLocks noChangeAspect="1"/>
          </p:cNvPicPr>
          <p:nvPr/>
        </p:nvPicPr>
        <p:blipFill rotWithShape="1">
          <a:blip r:embed="rId5"/>
          <a:srcRect l="2094" r="12652"/>
          <a:stretch/>
        </p:blipFill>
        <p:spPr>
          <a:xfrm>
            <a:off x="7182694" y="4058286"/>
            <a:ext cx="3728117" cy="2213714"/>
          </a:xfrm>
          <a:prstGeom prst="rect">
            <a:avLst/>
          </a:prstGeom>
        </p:spPr>
      </p:pic>
      <p:pic>
        <p:nvPicPr>
          <p:cNvPr id="16" name="Picture 15"/>
          <p:cNvPicPr>
            <a:picLocks noChangeAspect="1"/>
          </p:cNvPicPr>
          <p:nvPr/>
        </p:nvPicPr>
        <p:blipFill>
          <a:blip r:embed="rId6"/>
          <a:stretch>
            <a:fillRect/>
          </a:stretch>
        </p:blipFill>
        <p:spPr>
          <a:xfrm>
            <a:off x="669033" y="3979498"/>
            <a:ext cx="4885714" cy="2218476"/>
          </a:xfrm>
          <a:prstGeom prst="rect">
            <a:avLst/>
          </a:prstGeom>
        </p:spPr>
      </p:pic>
      <p:sp>
        <p:nvSpPr>
          <p:cNvPr id="17" name="Rectangle 16"/>
          <p:cNvSpPr/>
          <p:nvPr/>
        </p:nvSpPr>
        <p:spPr>
          <a:xfrm>
            <a:off x="6983612" y="6273848"/>
            <a:ext cx="5033168" cy="369332"/>
          </a:xfrm>
          <a:prstGeom prst="rect">
            <a:avLst/>
          </a:prstGeom>
        </p:spPr>
        <p:txBody>
          <a:bodyPr wrap="square">
            <a:spAutoFit/>
          </a:bodyPr>
          <a:lstStyle/>
          <a:p>
            <a:r>
              <a:rPr lang="en-US" sz="1800" b="1" dirty="0">
                <a:solidFill>
                  <a:schemeClr val="bg1"/>
                </a:solidFill>
              </a:rPr>
              <a:t>Step 7. </a:t>
            </a:r>
            <a:r>
              <a:rPr lang="en-US" sz="1800" dirty="0">
                <a:solidFill>
                  <a:schemeClr val="bg1"/>
                </a:solidFill>
              </a:rPr>
              <a:t>Enter Project Attributes &amp; Finish.</a:t>
            </a:r>
          </a:p>
        </p:txBody>
      </p:sp>
    </p:spTree>
    <p:extLst>
      <p:ext uri="{BB962C8B-B14F-4D97-AF65-F5344CB8AC3E}">
        <p14:creationId xmlns:p14="http://schemas.microsoft.com/office/powerpoint/2010/main" val="72427247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320040" y="229743"/>
            <a:ext cx="10969943" cy="711081"/>
          </a:xfrm>
        </p:spPr>
        <p:txBody>
          <a:bodyPr>
            <a:noAutofit/>
          </a:bodyPr>
          <a:lstStyle/>
          <a:p>
            <a:r>
              <a:rPr lang="en-US" dirty="0">
                <a:solidFill>
                  <a:schemeClr val="bg1"/>
                </a:solidFill>
                <a:latin typeface="Cooper Black" panose="0208090404030B020404" pitchFamily="18" charset="0"/>
              </a:rPr>
              <a:t>Gold Standard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C1A94EB2-B705-4D44-A9E8-6675DDEC1186}"/>
              </a:ext>
            </a:extLst>
          </p:cNvPr>
          <p:cNvSpPr txBox="1"/>
          <p:nvPr/>
        </p:nvSpPr>
        <p:spPr>
          <a:xfrm>
            <a:off x="464056" y="978408"/>
            <a:ext cx="11030956" cy="3416320"/>
          </a:xfrm>
          <a:prstGeom prst="rect">
            <a:avLst/>
          </a:prstGeom>
          <a:noFill/>
        </p:spPr>
        <p:txBody>
          <a:bodyPr wrap="square" rtlCol="0">
            <a:spAutoFit/>
          </a:bodyPr>
          <a:lstStyle/>
          <a:p>
            <a:pPr algn="just"/>
            <a:r>
              <a:rPr lang="en-US" sz="1800" dirty="0">
                <a:solidFill>
                  <a:schemeClr val="bg1"/>
                </a:solidFill>
              </a:rPr>
              <a:t>In real-time application, </a:t>
            </a:r>
          </a:p>
          <a:p>
            <a:pPr marL="342900" indent="-342900" algn="just">
              <a:buAutoNum type="arabicPeriod"/>
            </a:pPr>
            <a:r>
              <a:rPr lang="en-US" sz="1800" dirty="0">
                <a:solidFill>
                  <a:schemeClr val="bg1"/>
                </a:solidFill>
              </a:rPr>
              <a:t>we bring statelessness to our application logic but our UI keeps on changing. Hence we separate the UI logic from business logic. Currently the UI logic is merged with app logic which create a risk when a developer change UI logic by mistake it can hamper the app logic.</a:t>
            </a:r>
          </a:p>
          <a:p>
            <a:pPr marL="342900" indent="-342900" algn="just">
              <a:buAutoNum type="arabicPeriod"/>
            </a:pPr>
            <a:r>
              <a:rPr lang="en-US" sz="1800" dirty="0">
                <a:solidFill>
                  <a:schemeClr val="bg1"/>
                </a:solidFill>
              </a:rPr>
              <a:t>When SAP develop an app using the same approach of annotations and deliver it to its customers and partners. What customers would need is to tweak the UI little bit.</a:t>
            </a:r>
          </a:p>
          <a:p>
            <a:pPr algn="just"/>
            <a:endParaRPr lang="en-US" sz="1800" dirty="0">
              <a:solidFill>
                <a:schemeClr val="bg1"/>
              </a:solidFill>
            </a:endParaRPr>
          </a:p>
          <a:p>
            <a:pPr algn="just"/>
            <a:r>
              <a:rPr lang="en-US" sz="1800" dirty="0">
                <a:solidFill>
                  <a:schemeClr val="bg1"/>
                </a:solidFill>
              </a:rPr>
              <a:t>Metadata Extension – is a new CDS artefacts which is developed to decouple the UI annotations from CDS view. SAP allows a layered approach, SAP deliver standard annotation code with layer #CORE and customers &amp; partners can create another MDE file with layer #CUSTOMER or #PARTNER.</a:t>
            </a:r>
          </a:p>
          <a:p>
            <a:pPr algn="just"/>
            <a:r>
              <a:rPr lang="en-US" sz="1800" dirty="0">
                <a:solidFill>
                  <a:schemeClr val="bg1"/>
                </a:solidFill>
              </a:rPr>
              <a:t>When app runs, it checks if there is #CUSTOMER annotation file, it will take highest prio and subsequently #PARTNER and #CORE.</a:t>
            </a:r>
          </a:p>
        </p:txBody>
      </p:sp>
    </p:spTree>
    <p:extLst>
      <p:ext uri="{BB962C8B-B14F-4D97-AF65-F5344CB8AC3E}">
        <p14:creationId xmlns:p14="http://schemas.microsoft.com/office/powerpoint/2010/main" val="405924069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Meta Data Extension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CC39E87A-2CAF-CD41-98DC-4526D06794F9}"/>
              </a:ext>
            </a:extLst>
          </p:cNvPr>
          <p:cNvSpPr txBox="1"/>
          <p:nvPr/>
        </p:nvSpPr>
        <p:spPr>
          <a:xfrm>
            <a:off x="562007" y="1136049"/>
            <a:ext cx="4880322" cy="1477328"/>
          </a:xfrm>
          <a:prstGeom prst="rect">
            <a:avLst/>
          </a:prstGeom>
          <a:noFill/>
          <a:ln>
            <a:noFill/>
          </a:ln>
        </p:spPr>
        <p:txBody>
          <a:bodyPr wrap="square" rtlCol="0">
            <a:spAutoFit/>
          </a:bodyPr>
          <a:lstStyle/>
          <a:p>
            <a:pPr lvl="0" algn="just" defTabSz="914217"/>
            <a:r>
              <a:rPr lang="en-US" sz="1800" dirty="0">
                <a:solidFill>
                  <a:schemeClr val="bg1"/>
                </a:solidFill>
              </a:rPr>
              <a:t>A CDS metadata extension (MDE) extends a CDS entity with CDS annotations that are not defined in the CDS source code of the data definition. CDS metadata extensions can currently only be created for CDS views.</a:t>
            </a:r>
            <a:endParaRPr lang="en-US" sz="1800" b="1" dirty="0">
              <a:solidFill>
                <a:schemeClr val="bg1"/>
              </a:solidFill>
              <a:ea typeface="Cambria" panose="02040503050406030204" pitchFamily="18" charset="0"/>
              <a:cs typeface="Arial" panose="020B0604020202020204" pitchFamily="34" charset="0"/>
            </a:endParaRPr>
          </a:p>
        </p:txBody>
      </p:sp>
      <p:pic>
        <p:nvPicPr>
          <p:cNvPr id="7" name="Picture 6"/>
          <p:cNvPicPr>
            <a:picLocks noChangeAspect="1"/>
          </p:cNvPicPr>
          <p:nvPr/>
        </p:nvPicPr>
        <p:blipFill rotWithShape="1">
          <a:blip r:embed="rId3"/>
          <a:srcRect b="23961"/>
          <a:stretch/>
        </p:blipFill>
        <p:spPr>
          <a:xfrm>
            <a:off x="6830424" y="2551257"/>
            <a:ext cx="4948666" cy="3616719"/>
          </a:xfrm>
          <a:prstGeom prst="rect">
            <a:avLst/>
          </a:prstGeom>
        </p:spPr>
      </p:pic>
      <p:sp>
        <p:nvSpPr>
          <p:cNvPr id="8" name="Rectangle 7"/>
          <p:cNvSpPr/>
          <p:nvPr/>
        </p:nvSpPr>
        <p:spPr>
          <a:xfrm>
            <a:off x="562007" y="3667398"/>
            <a:ext cx="6127995" cy="2585323"/>
          </a:xfrm>
          <a:prstGeom prst="rect">
            <a:avLst/>
          </a:prstGeom>
        </p:spPr>
        <p:txBody>
          <a:bodyPr wrap="square">
            <a:spAutoFit/>
          </a:bodyPr>
          <a:lstStyle/>
          <a:p>
            <a:pPr algn="just"/>
            <a:r>
              <a:rPr lang="en-US" sz="1800" dirty="0">
                <a:solidFill>
                  <a:schemeClr val="bg1"/>
                </a:solidFill>
              </a:rPr>
              <a:t>There can be several metadata extensions for one CDS entity. The following rules determine which metadata extension to use to evaluate the annotations:</a:t>
            </a:r>
          </a:p>
          <a:p>
            <a:pPr algn="just">
              <a:buFont typeface="Arial" panose="020B0604020202020204" pitchFamily="34" charset="0"/>
              <a:buChar char="•"/>
            </a:pPr>
            <a:r>
              <a:rPr lang="en-US" sz="1800" dirty="0">
                <a:solidFill>
                  <a:schemeClr val="bg1"/>
                </a:solidFill>
              </a:rPr>
              <a:t>Each metadata extension is assigned to a layer, such as branch, partner, or customer. The layer determines the priority of the evaluation.</a:t>
            </a:r>
          </a:p>
          <a:p>
            <a:pPr algn="just">
              <a:buFont typeface="Arial" panose="020B0604020202020204" pitchFamily="34" charset="0"/>
              <a:buChar char="•"/>
            </a:pPr>
            <a:r>
              <a:rPr lang="en-US" sz="1800" dirty="0">
                <a:solidFill>
                  <a:schemeClr val="bg1"/>
                </a:solidFill>
              </a:rPr>
              <a:t>A metadata extension can be joined to a CDS variant. The CDS variant can be specified during the evaluation of the annotations of a CDS entity to select the metadata extension.</a:t>
            </a:r>
            <a:endParaRPr lang="en-US" sz="1800" b="0" i="0" dirty="0">
              <a:solidFill>
                <a:schemeClr val="bg1"/>
              </a:solidFill>
              <a:effectLst/>
            </a:endParaRPr>
          </a:p>
        </p:txBody>
      </p:sp>
      <p:sp>
        <p:nvSpPr>
          <p:cNvPr id="9" name="Rounded Rectangle 8"/>
          <p:cNvSpPr/>
          <p:nvPr/>
        </p:nvSpPr>
        <p:spPr bwMode="gray">
          <a:xfrm>
            <a:off x="2720660" y="2612517"/>
            <a:ext cx="3443972" cy="422231"/>
          </a:xfrm>
          <a:prstGeom prst="roundRect">
            <a:avLst>
              <a:gd name="adj" fmla="val 50000"/>
            </a:avLst>
          </a:prstGeom>
          <a:noFill/>
          <a:ln w="9525" algn="ctr">
            <a:solidFill>
              <a:srgbClr val="0070C0"/>
            </a:solidFill>
            <a:prstDash val="solid"/>
            <a:miter lim="800000"/>
            <a:headEnd/>
            <a:tailEnd/>
          </a:ln>
        </p:spPr>
        <p:txBody>
          <a:bodyPr lIns="89958" tIns="71966" rIns="89958" bIns="71966" rtlCol="0" anchor="ctr"/>
          <a:lstStyle/>
          <a:p>
            <a:r>
              <a:rPr lang="en-US" sz="1800" dirty="0">
                <a:solidFill>
                  <a:schemeClr val="bg1"/>
                </a:solidFill>
              </a:rPr>
              <a:t>@Metadata.allowExtension: true</a:t>
            </a:r>
          </a:p>
        </p:txBody>
      </p:sp>
      <p:grpSp>
        <p:nvGrpSpPr>
          <p:cNvPr id="10" name="Group 9"/>
          <p:cNvGrpSpPr/>
          <p:nvPr/>
        </p:nvGrpSpPr>
        <p:grpSpPr>
          <a:xfrm>
            <a:off x="6907817" y="2753279"/>
            <a:ext cx="1427302" cy="129386"/>
            <a:chOff x="4382180" y="3061155"/>
            <a:chExt cx="1427963" cy="129446"/>
          </a:xfrm>
        </p:grpSpPr>
        <p:sp>
          <p:nvSpPr>
            <p:cNvPr id="12" name="Pie 11"/>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solidFill>
                <a:srgbClr val="0070C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3" name="Straight Connector 12"/>
            <p:cNvCxnSpPr/>
            <p:nvPr/>
          </p:nvCxnSpPr>
          <p:spPr>
            <a:xfrm flipV="1">
              <a:off x="4441826" y="3190600"/>
              <a:ext cx="1368317" cy="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flipV="1">
            <a:off x="6164630" y="2815726"/>
            <a:ext cx="743188" cy="9305"/>
          </a:xfrm>
          <a:prstGeom prst="line">
            <a:avLst/>
          </a:prstGeom>
          <a:ln w="63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750827"/>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9436</TotalTime>
  <Words>1111</Words>
  <Application>Microsoft Office PowerPoint</Application>
  <PresentationFormat>Custom</PresentationFormat>
  <Paragraphs>176</Paragraphs>
  <Slides>20</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Arial Unicode MS</vt:lpstr>
      <vt:lpstr>Arial</vt:lpstr>
      <vt:lpstr>Arial Black</vt:lpstr>
      <vt:lpstr>Arial Bold</vt:lpstr>
      <vt:lpstr>Calibri</vt:lpstr>
      <vt:lpstr>Cambria</vt:lpstr>
      <vt:lpstr>Cooper Black</vt:lpstr>
      <vt:lpstr>Open Sans</vt:lpstr>
      <vt:lpstr>Patua One</vt:lpstr>
      <vt:lpstr>SAPBook</vt:lpstr>
      <vt:lpstr>Segoe UI</vt:lpstr>
      <vt:lpstr>Segoe UI Bold</vt:lpstr>
      <vt:lpstr>Office Theme</vt:lpstr>
      <vt:lpstr>ABAP on Hana s/4 Hana Training</vt:lpstr>
      <vt:lpstr>Agenda – Day 16</vt:lpstr>
      <vt:lpstr>Use Case </vt:lpstr>
      <vt:lpstr>Flow of  Use Case</vt:lpstr>
      <vt:lpstr>Exercise </vt:lpstr>
      <vt:lpstr>Create Fiori App with Template on BAS</vt:lpstr>
      <vt:lpstr>Create Fiori App with Template on BAS</vt:lpstr>
      <vt:lpstr>Gold Standard </vt:lpstr>
      <vt:lpstr>Meta Data Extension</vt:lpstr>
      <vt:lpstr>UI Annotations </vt:lpstr>
      <vt:lpstr>CDS BOPF </vt:lpstr>
      <vt:lpstr>Flow of CDS Views in Hierarchy </vt:lpstr>
      <vt:lpstr>Node of Business Object</vt:lpstr>
      <vt:lpstr>Development flow &amp; Artifacts</vt:lpstr>
      <vt:lpstr>Transactional UX App with CDS &amp; BOPF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277</cp:revision>
  <dcterms:created xsi:type="dcterms:W3CDTF">2013-09-12T13:05:01Z</dcterms:created>
  <dcterms:modified xsi:type="dcterms:W3CDTF">2021-11-15T09:21:44Z</dcterms:modified>
</cp:coreProperties>
</file>